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3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3840">
          <p15:clr>
            <a:srgbClr val="000000"/>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41" roundtripDataSignature="AMtx7mhbq0GFE9v9m4JtVgj4iYRbD09HL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927BF3F-28D0-4033-B404-EE6733F85D95}">
  <a:tblStyle styleId="{9927BF3F-28D0-4033-B404-EE6733F85D95}" styleName="Table_0">
    <a:wholeTbl>
      <a:tcTxStyle b="off" i="off">
        <a:font>
          <a:latin typeface="Arial"/>
          <a:ea typeface="Arial"/>
          <a:cs typeface="Arial"/>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8EBF5"/>
          </a:solidFill>
        </a:fill>
      </a:tcStyle>
    </a:wholeTbl>
    <a:band1H>
      <a:tcTxStyle b="off" i="off"/>
      <a:tcStyle>
        <a:tcBdr/>
        <a:fill>
          <a:solidFill>
            <a:srgbClr val="CDD4EA"/>
          </a:solidFill>
        </a:fill>
      </a:tcStyle>
    </a:band1H>
    <a:band2H>
      <a:tcTxStyle b="off" i="off"/>
      <a:tcStyle>
        <a:tcBdr/>
      </a:tcStyle>
    </a:band2H>
    <a:band1V>
      <a:tcTxStyle b="off" i="off"/>
      <a:tcStyle>
        <a:tcBdr/>
        <a:fill>
          <a:solidFill>
            <a:srgbClr val="CDD4EA"/>
          </a:solidFill>
        </a:fill>
      </a:tcStyle>
    </a:band1V>
    <a:band2V>
      <a:tcTxStyle b="off" i="off"/>
      <a:tcStyle>
        <a:tcBdr/>
      </a:tcStyle>
    </a:band2V>
    <a:lastCol>
      <a:tcTxStyle b="on" i="off">
        <a:font>
          <a:latin typeface="Arial"/>
          <a:ea typeface="Arial"/>
          <a:cs typeface="Arial"/>
        </a:font>
        <a:schemeClr val="lt1"/>
      </a:tcTxStyle>
      <a:tcStyle>
        <a:tcBdr/>
        <a:fill>
          <a:solidFill>
            <a:schemeClr val="accent1"/>
          </a:solidFill>
        </a:fill>
      </a:tcStyle>
    </a:lastCol>
    <a:firstCol>
      <a:tcTxStyle b="on" i="off">
        <a:font>
          <a:latin typeface="Arial"/>
          <a:ea typeface="Arial"/>
          <a:cs typeface="Arial"/>
        </a:font>
        <a:schemeClr val="lt1"/>
      </a:tcTxStyle>
      <a:tcStyle>
        <a:tcBdr/>
        <a:fill>
          <a:solidFill>
            <a:schemeClr val="accent1"/>
          </a:solidFill>
        </a:fill>
      </a:tcStyle>
    </a:firstCol>
    <a:lastRow>
      <a:tcTxStyle b="on" i="off">
        <a:font>
          <a:latin typeface="Arial"/>
          <a:ea typeface="Arial"/>
          <a:cs typeface="Arial"/>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b="off" i="off"/>
      <a:tcStyle>
        <a:tcBdr/>
      </a:tcStyle>
    </a:seCell>
    <a:swCell>
      <a:tcTxStyle b="off" i="off"/>
      <a:tcStyle>
        <a:tcBdr/>
      </a:tcStyle>
    </a:swCell>
    <a:firstRow>
      <a:tcTxStyle b="on" i="off">
        <a:font>
          <a:latin typeface="Arial"/>
          <a:ea typeface="Arial"/>
          <a:cs typeface="Arial"/>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4" d="100"/>
          <a:sy n="104" d="100"/>
        </p:scale>
        <p:origin x="228" y="11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customschemas.google.com/relationships/presentationmetadata" Target="meta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s-ES" sz="1200" b="0" i="0" u="none" strike="noStrike" cap="none">
                <a:solidFill>
                  <a:schemeClr val="dk1"/>
                </a:solidFill>
                <a:latin typeface="Calibri"/>
                <a:ea typeface="Calibri"/>
                <a:cs typeface="Calibri"/>
                <a:sym typeface="Calibri"/>
              </a:rPr>
              <a:t>‹Nº›</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6" name="Google Shape;8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f6fca4853d_0_6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44" name="Google Shape;244;gf6fca4853d_0_6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p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71" name="Google Shape;271;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95" name="Google Shape;295;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p4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10" name="Google Shape;310;p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18" name="Google Shape;318;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9" name="Google Shape;349;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70" name="Google Shape;370;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p2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83" name="Google Shape;383;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p2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98" name="Google Shape;398;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p2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07" name="Google Shape;407;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7" name="Google Shape;97;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p3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27" name="Google Shape;427;p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p3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54" name="Google Shape;454;p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p3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73" name="Google Shape;473;p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
        <p:cNvGrpSpPr/>
        <p:nvPr/>
      </p:nvGrpSpPr>
      <p:grpSpPr>
        <a:xfrm>
          <a:off x="0" y="0"/>
          <a:ext cx="0" cy="0"/>
          <a:chOff x="0" y="0"/>
          <a:chExt cx="0" cy="0"/>
        </a:xfrm>
      </p:grpSpPr>
      <p:sp>
        <p:nvSpPr>
          <p:cNvPr id="500" name="Google Shape;500;p3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01" name="Google Shape;501;p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6"/>
        <p:cNvGrpSpPr/>
        <p:nvPr/>
      </p:nvGrpSpPr>
      <p:grpSpPr>
        <a:xfrm>
          <a:off x="0" y="0"/>
          <a:ext cx="0" cy="0"/>
          <a:chOff x="0" y="0"/>
          <a:chExt cx="0" cy="0"/>
        </a:xfrm>
      </p:grpSpPr>
      <p:sp>
        <p:nvSpPr>
          <p:cNvPr id="517" name="Google Shape;517;p3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s-ES" sz="1200" b="1">
                <a:latin typeface="Calibri"/>
                <a:ea typeface="Calibri"/>
                <a:cs typeface="Calibri"/>
                <a:sym typeface="Calibri"/>
              </a:rPr>
              <a:t>VIDEO:38:26 a 38:25.</a:t>
            </a:r>
            <a:endParaRPr sz="1200" b="1">
              <a:latin typeface="Calibri"/>
              <a:ea typeface="Calibri"/>
              <a:cs typeface="Calibri"/>
              <a:sym typeface="Calibri"/>
            </a:endParaRPr>
          </a:p>
        </p:txBody>
      </p:sp>
      <p:sp>
        <p:nvSpPr>
          <p:cNvPr id="518" name="Google Shape;518;p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9"/>
        <p:cNvGrpSpPr/>
        <p:nvPr/>
      </p:nvGrpSpPr>
      <p:grpSpPr>
        <a:xfrm>
          <a:off x="0" y="0"/>
          <a:ext cx="0" cy="0"/>
          <a:chOff x="0" y="0"/>
          <a:chExt cx="0" cy="0"/>
        </a:xfrm>
      </p:grpSpPr>
      <p:sp>
        <p:nvSpPr>
          <p:cNvPr id="530" name="Google Shape;530;p3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s-ES" sz="1200">
                <a:latin typeface="Calibri"/>
                <a:ea typeface="Calibri"/>
                <a:cs typeface="Calibri"/>
                <a:sym typeface="Calibri"/>
              </a:rPr>
              <a:t>VIDEO: 41:53 a 42:13</a:t>
            </a:r>
            <a:endParaRPr/>
          </a:p>
          <a:p>
            <a:pPr marL="0" lvl="0" indent="0" algn="l" rtl="0">
              <a:lnSpc>
                <a:spcPct val="100000"/>
              </a:lnSpc>
              <a:spcBef>
                <a:spcPts val="0"/>
              </a:spcBef>
              <a:spcAft>
                <a:spcPts val="0"/>
              </a:spcAft>
              <a:buSzPts val="1400"/>
              <a:buNone/>
            </a:pPr>
            <a:endParaRPr/>
          </a:p>
        </p:txBody>
      </p:sp>
      <p:sp>
        <p:nvSpPr>
          <p:cNvPr id="531" name="Google Shape;531;p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1"/>
        <p:cNvGrpSpPr/>
        <p:nvPr/>
      </p:nvGrpSpPr>
      <p:grpSpPr>
        <a:xfrm>
          <a:off x="0" y="0"/>
          <a:ext cx="0" cy="0"/>
          <a:chOff x="0" y="0"/>
          <a:chExt cx="0" cy="0"/>
        </a:xfrm>
      </p:grpSpPr>
      <p:sp>
        <p:nvSpPr>
          <p:cNvPr id="542" name="Google Shape;542;p3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43" name="Google Shape;543;p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3"/>
        <p:cNvGrpSpPr/>
        <p:nvPr/>
      </p:nvGrpSpPr>
      <p:grpSpPr>
        <a:xfrm>
          <a:off x="0" y="0"/>
          <a:ext cx="0" cy="0"/>
          <a:chOff x="0" y="0"/>
          <a:chExt cx="0" cy="0"/>
        </a:xfrm>
      </p:grpSpPr>
      <p:sp>
        <p:nvSpPr>
          <p:cNvPr id="554" name="Google Shape;554;p3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55" name="Google Shape;555;p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1"/>
        <p:cNvGrpSpPr/>
        <p:nvPr/>
      </p:nvGrpSpPr>
      <p:grpSpPr>
        <a:xfrm>
          <a:off x="0" y="0"/>
          <a:ext cx="0" cy="0"/>
          <a:chOff x="0" y="0"/>
          <a:chExt cx="0" cy="0"/>
        </a:xfrm>
      </p:grpSpPr>
      <p:sp>
        <p:nvSpPr>
          <p:cNvPr id="582" name="Google Shape;582;p3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s-ES" sz="1200">
                <a:solidFill>
                  <a:schemeClr val="dk1"/>
                </a:solidFill>
                <a:latin typeface="Calibri"/>
                <a:ea typeface="Calibri"/>
                <a:cs typeface="Calibri"/>
                <a:sym typeface="Calibri"/>
              </a:rPr>
              <a:t>Nivel 6: VIDEO 48:08 a 49:20//</a:t>
            </a:r>
            <a:r>
              <a:rPr lang="es-ES"/>
              <a:t>VIDEO: 44:49  a 45:44</a:t>
            </a:r>
            <a:endParaRPr/>
          </a:p>
        </p:txBody>
      </p:sp>
      <p:sp>
        <p:nvSpPr>
          <p:cNvPr id="583" name="Google Shape;583;p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Google Shape;595;p3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96" name="Google Shape;596;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5" name="Google Shape;125;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9"/>
        <p:cNvGrpSpPr/>
        <p:nvPr/>
      </p:nvGrpSpPr>
      <p:grpSpPr>
        <a:xfrm>
          <a:off x="0" y="0"/>
          <a:ext cx="0" cy="0"/>
          <a:chOff x="0" y="0"/>
          <a:chExt cx="0" cy="0"/>
        </a:xfrm>
      </p:grpSpPr>
      <p:sp>
        <p:nvSpPr>
          <p:cNvPr id="620" name="Google Shape;620;p4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21" name="Google Shape;621;p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1"/>
        <p:cNvGrpSpPr/>
        <p:nvPr/>
      </p:nvGrpSpPr>
      <p:grpSpPr>
        <a:xfrm>
          <a:off x="0" y="0"/>
          <a:ext cx="0" cy="0"/>
          <a:chOff x="0" y="0"/>
          <a:chExt cx="0" cy="0"/>
        </a:xfrm>
      </p:grpSpPr>
      <p:sp>
        <p:nvSpPr>
          <p:cNvPr id="632" name="Google Shape;632;p4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33" name="Google Shape;633;p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0"/>
        <p:cNvGrpSpPr/>
        <p:nvPr/>
      </p:nvGrpSpPr>
      <p:grpSpPr>
        <a:xfrm>
          <a:off x="0" y="0"/>
          <a:ext cx="0" cy="0"/>
          <a:chOff x="0" y="0"/>
          <a:chExt cx="0" cy="0"/>
        </a:xfrm>
      </p:grpSpPr>
      <p:sp>
        <p:nvSpPr>
          <p:cNvPr id="641" name="Google Shape;641;gf6fca4853d_0_4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42" name="Google Shape;642;gf6fca4853d_0_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3"/>
        <p:cNvGrpSpPr/>
        <p:nvPr/>
      </p:nvGrpSpPr>
      <p:grpSpPr>
        <a:xfrm>
          <a:off x="0" y="0"/>
          <a:ext cx="0" cy="0"/>
          <a:chOff x="0" y="0"/>
          <a:chExt cx="0" cy="0"/>
        </a:xfrm>
      </p:grpSpPr>
      <p:sp>
        <p:nvSpPr>
          <p:cNvPr id="654" name="Google Shape;654;p4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55" name="Google Shape;655;p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0"/>
        <p:cNvGrpSpPr/>
        <p:nvPr/>
      </p:nvGrpSpPr>
      <p:grpSpPr>
        <a:xfrm>
          <a:off x="0" y="0"/>
          <a:ext cx="0" cy="0"/>
          <a:chOff x="0" y="0"/>
          <a:chExt cx="0" cy="0"/>
        </a:xfrm>
      </p:grpSpPr>
      <p:sp>
        <p:nvSpPr>
          <p:cNvPr id="661" name="Google Shape;661;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662" name="Google Shape;662;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47" name="Google Shape;147;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p2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59" name="Google Shape;159;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p2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64" name="Google Shape;164;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p2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5" name="Google Shape;205;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f93979b3c9_1_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f93979b3c9_1_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4" name="Google Shape;214;gf93979b3c9_1_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s-ES"/>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2" name="Google Shape;222;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23" name="Google Shape;223;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ES"/>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Diapositiva de título" type="title">
  <p:cSld name="TITLE">
    <p:spTree>
      <p:nvGrpSpPr>
        <p:cNvPr id="1" name="Shape 15"/>
        <p:cNvGrpSpPr/>
        <p:nvPr/>
      </p:nvGrpSpPr>
      <p:grpSpPr>
        <a:xfrm>
          <a:off x="0" y="0"/>
          <a:ext cx="0" cy="0"/>
          <a:chOff x="0" y="0"/>
          <a:chExt cx="0" cy="0"/>
        </a:xfrm>
      </p:grpSpPr>
      <p:sp>
        <p:nvSpPr>
          <p:cNvPr id="16" name="Google Shape;16;p12"/>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12"/>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8" name="Google Shape;18;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 name="Google Shape;20;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ítulo y texto vertical" type="vertTx">
  <p:cSld name="VERTICAL_TEXT">
    <p:spTree>
      <p:nvGrpSpPr>
        <p:cNvPr id="1" name="Shape 72"/>
        <p:cNvGrpSpPr/>
        <p:nvPr/>
      </p:nvGrpSpPr>
      <p:grpSpPr>
        <a:xfrm>
          <a:off x="0" y="0"/>
          <a:ext cx="0" cy="0"/>
          <a:chOff x="0" y="0"/>
          <a:chExt cx="0" cy="0"/>
        </a:xfrm>
      </p:grpSpPr>
      <p:sp>
        <p:nvSpPr>
          <p:cNvPr id="73" name="Google Shape;73;p2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4" name="Google Shape;74;p2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2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2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2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ítulo vertical y texto" type="vertTitleAndTx">
  <p:cSld name="VERTICAL_TITLE_AND_VERTICAL_TEXT">
    <p:spTree>
      <p:nvGrpSpPr>
        <p:cNvPr id="1" name="Shape 78"/>
        <p:cNvGrpSpPr/>
        <p:nvPr/>
      </p:nvGrpSpPr>
      <p:grpSpPr>
        <a:xfrm>
          <a:off x="0" y="0"/>
          <a:ext cx="0" cy="0"/>
          <a:chOff x="0" y="0"/>
          <a:chExt cx="0" cy="0"/>
        </a:xfrm>
      </p:grpSpPr>
      <p:sp>
        <p:nvSpPr>
          <p:cNvPr id="79" name="Google Shape;79;p2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0" name="Google Shape;80;p2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 name="Google Shape;81;p2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2" name="Google Shape;82;p2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2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ítulo y objetos" type="obj">
  <p:cSld name="OBJECT">
    <p:spTree>
      <p:nvGrpSpPr>
        <p:cNvPr id="1" name="Shape 21"/>
        <p:cNvGrpSpPr/>
        <p:nvPr/>
      </p:nvGrpSpPr>
      <p:grpSpPr>
        <a:xfrm>
          <a:off x="0" y="0"/>
          <a:ext cx="0" cy="0"/>
          <a:chOff x="0" y="0"/>
          <a:chExt cx="0" cy="0"/>
        </a:xfrm>
      </p:grpSpPr>
      <p:sp>
        <p:nvSpPr>
          <p:cNvPr id="22" name="Google Shape;22;p1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1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 name="Google Shape;24;p1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1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1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Encabezado de sección" type="secHead">
  <p:cSld name="SECTION_HEADER">
    <p:spTree>
      <p:nvGrpSpPr>
        <p:cNvPr id="1" name="Shape 27"/>
        <p:cNvGrpSpPr/>
        <p:nvPr/>
      </p:nvGrpSpPr>
      <p:grpSpPr>
        <a:xfrm>
          <a:off x="0" y="0"/>
          <a:ext cx="0" cy="0"/>
          <a:chOff x="0" y="0"/>
          <a:chExt cx="0" cy="0"/>
        </a:xfrm>
      </p:grpSpPr>
      <p:sp>
        <p:nvSpPr>
          <p:cNvPr id="28" name="Google Shape;28;p14"/>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14"/>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0" name="Google Shape;30;p1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1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 name="Google Shape;32;p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Dos objetos" type="twoObj">
  <p:cSld name="TWO_OBJECTS">
    <p:spTree>
      <p:nvGrpSpPr>
        <p:cNvPr id="1" name="Shape 33"/>
        <p:cNvGrpSpPr/>
        <p:nvPr/>
      </p:nvGrpSpPr>
      <p:grpSpPr>
        <a:xfrm>
          <a:off x="0" y="0"/>
          <a:ext cx="0" cy="0"/>
          <a:chOff x="0" y="0"/>
          <a:chExt cx="0" cy="0"/>
        </a:xfrm>
      </p:grpSpPr>
      <p:sp>
        <p:nvSpPr>
          <p:cNvPr id="34" name="Google Shape;34;p1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15"/>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 name="Google Shape;36;p15"/>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 name="Google Shape;37;p1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1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 name="Google Shape;39;p1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ación" type="twoTxTwoObj">
  <p:cSld name="TWO_OBJECTS_WITH_TEXT">
    <p:spTree>
      <p:nvGrpSpPr>
        <p:cNvPr id="1" name="Shape 40"/>
        <p:cNvGrpSpPr/>
        <p:nvPr/>
      </p:nvGrpSpPr>
      <p:grpSpPr>
        <a:xfrm>
          <a:off x="0" y="0"/>
          <a:ext cx="0" cy="0"/>
          <a:chOff x="0" y="0"/>
          <a:chExt cx="0" cy="0"/>
        </a:xfrm>
      </p:grpSpPr>
      <p:sp>
        <p:nvSpPr>
          <p:cNvPr id="41" name="Google Shape;41;p16"/>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16"/>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3" name="Google Shape;43;p16"/>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 name="Google Shape;44;p16"/>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5" name="Google Shape;45;p16"/>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6" name="Google Shape;46;p1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1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8" name="Google Shape;48;p1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olo el título" type="titleOnly">
  <p:cSld name="TITLE_ONLY">
    <p:spTree>
      <p:nvGrpSpPr>
        <p:cNvPr id="1" name="Shape 49"/>
        <p:cNvGrpSpPr/>
        <p:nvPr/>
      </p:nvGrpSpPr>
      <p:grpSpPr>
        <a:xfrm>
          <a:off x="0" y="0"/>
          <a:ext cx="0" cy="0"/>
          <a:chOff x="0" y="0"/>
          <a:chExt cx="0" cy="0"/>
        </a:xfrm>
      </p:grpSpPr>
      <p:sp>
        <p:nvSpPr>
          <p:cNvPr id="50" name="Google Shape;50;p1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1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1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p1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En blanco" type="blank">
  <p:cSld name="BLANK">
    <p:spTree>
      <p:nvGrpSpPr>
        <p:cNvPr id="1" name="Shape 54"/>
        <p:cNvGrpSpPr/>
        <p:nvPr/>
      </p:nvGrpSpPr>
      <p:grpSpPr>
        <a:xfrm>
          <a:off x="0" y="0"/>
          <a:ext cx="0" cy="0"/>
          <a:chOff x="0" y="0"/>
          <a:chExt cx="0" cy="0"/>
        </a:xfrm>
      </p:grpSpPr>
      <p:sp>
        <p:nvSpPr>
          <p:cNvPr id="55" name="Google Shape;55;p1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1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 name="Google Shape;57;p1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ido con título" type="objTx">
  <p:cSld name="OBJECT_WITH_CAPTION_TEXT">
    <p:spTree>
      <p:nvGrpSpPr>
        <p:cNvPr id="1" name="Shape 58"/>
        <p:cNvGrpSpPr/>
        <p:nvPr/>
      </p:nvGrpSpPr>
      <p:grpSpPr>
        <a:xfrm>
          <a:off x="0" y="0"/>
          <a:ext cx="0" cy="0"/>
          <a:chOff x="0" y="0"/>
          <a:chExt cx="0" cy="0"/>
        </a:xfrm>
      </p:grpSpPr>
      <p:sp>
        <p:nvSpPr>
          <p:cNvPr id="59" name="Google Shape;59;p1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1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1" name="Google Shape;61;p1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2" name="Google Shape;62;p1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1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p1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Imagen con título" type="picTx">
  <p:cSld name="PICTURE_WITH_CAPTION_TEXT">
    <p:spTree>
      <p:nvGrpSpPr>
        <p:cNvPr id="1" name="Shape 65"/>
        <p:cNvGrpSpPr/>
        <p:nvPr/>
      </p:nvGrpSpPr>
      <p:grpSpPr>
        <a:xfrm>
          <a:off x="0" y="0"/>
          <a:ext cx="0" cy="0"/>
          <a:chOff x="0" y="0"/>
          <a:chExt cx="0" cy="0"/>
        </a:xfrm>
      </p:grpSpPr>
      <p:sp>
        <p:nvSpPr>
          <p:cNvPr id="66" name="Google Shape;66;p2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20"/>
          <p:cNvSpPr>
            <a:spLocks noGrp="1"/>
          </p:cNvSpPr>
          <p:nvPr>
            <p:ph type="pic" idx="2"/>
          </p:nvPr>
        </p:nvSpPr>
        <p:spPr>
          <a:xfrm>
            <a:off x="5183188" y="987425"/>
            <a:ext cx="6172200" cy="4873625"/>
          </a:xfrm>
          <a:prstGeom prst="rect">
            <a:avLst/>
          </a:prstGeom>
          <a:noFill/>
          <a:ln>
            <a:noFill/>
          </a:ln>
        </p:spPr>
      </p:sp>
      <p:sp>
        <p:nvSpPr>
          <p:cNvPr id="68" name="Google Shape;68;p2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9" name="Google Shape;69;p2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2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 name="Google Shape;71;p2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1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jpg"/><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1.png"/><Relationship Id="rId7"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8.jp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8.png"/><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8" Type="http://schemas.openxmlformats.org/officeDocument/2006/relationships/image" Target="../media/image24.jpg"/><Relationship Id="rId3" Type="http://schemas.openxmlformats.org/officeDocument/2006/relationships/image" Target="../media/image1.png"/><Relationship Id="rId7"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 Id="rId9"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8" Type="http://schemas.openxmlformats.org/officeDocument/2006/relationships/hyperlink" Target="https://iddsi.org/IDDSI/media/images/Translations/IDDSI_" TargetMode="External"/><Relationship Id="rId3" Type="http://schemas.openxmlformats.org/officeDocument/2006/relationships/image" Target="../media/image30.png"/><Relationship Id="rId7" Type="http://schemas.openxmlformats.org/officeDocument/2006/relationships/image" Target="../media/image33.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32.jpg"/><Relationship Id="rId5" Type="http://schemas.openxmlformats.org/officeDocument/2006/relationships/image" Target="../media/image31.png"/><Relationship Id="rId4" Type="http://schemas.openxmlformats.org/officeDocument/2006/relationships/image" Target="../media/image1.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31.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hyperlink" Target="https://iddsi.org/IDDSI/media/images/Translations/IDDSI_" TargetMode="External"/><Relationship Id="rId3" Type="http://schemas.openxmlformats.org/officeDocument/2006/relationships/image" Target="../media/image38.png"/><Relationship Id="rId7" Type="http://schemas.openxmlformats.org/officeDocument/2006/relationships/image" Target="../media/image31.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1.pn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hyperlink" Target="https://iddsi.org/IDDSI/media/images/Translations/IDDSI_"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42.png"/><Relationship Id="rId4" Type="http://schemas.openxmlformats.org/officeDocument/2006/relationships/image" Target="../media/image41.png"/></Relationships>
</file>

<file path=ppt/slides/_rels/slide22.xml.rels><?xml version="1.0" encoding="UTF-8" standalone="yes"?>
<Relationships xmlns="http://schemas.openxmlformats.org/package/2006/relationships"><Relationship Id="rId8" Type="http://schemas.openxmlformats.org/officeDocument/2006/relationships/image" Target="../media/image47.jpg"/><Relationship Id="rId3" Type="http://schemas.openxmlformats.org/officeDocument/2006/relationships/image" Target="../media/image1.png"/><Relationship Id="rId7" Type="http://schemas.openxmlformats.org/officeDocument/2006/relationships/image" Target="../media/image46.jp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45.jpg"/><Relationship Id="rId5" Type="http://schemas.openxmlformats.org/officeDocument/2006/relationships/image" Target="../media/image44.png"/><Relationship Id="rId10" Type="http://schemas.openxmlformats.org/officeDocument/2006/relationships/hyperlink" Target="https://iddsi.org/IDDSI/media/images/Translations/IDDSI_" TargetMode="External"/><Relationship Id="rId4" Type="http://schemas.openxmlformats.org/officeDocument/2006/relationships/image" Target="../media/image43.png"/><Relationship Id="rId9" Type="http://schemas.openxmlformats.org/officeDocument/2006/relationships/image" Target="../media/image31.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hyperlink" Target="https://iddsi.org/IDDSI/media/images/Translations/IDDSI_" TargetMode="External"/><Relationship Id="rId5" Type="http://schemas.openxmlformats.org/officeDocument/2006/relationships/image" Target="../media/image31.png"/><Relationship Id="rId4" Type="http://schemas.openxmlformats.org/officeDocument/2006/relationships/image" Target="../media/image48.pn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hyperlink" Target="https://iddsi.org/IDDSI/media/images/Translations/IDDSI_"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50.png"/><Relationship Id="rId4" Type="http://schemas.openxmlformats.org/officeDocument/2006/relationships/image" Target="../media/image49.pn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hyperlink" Target="https://iddsi.org/IDDSI/media/images/Translations/IDDSI_" TargetMode="External"/><Relationship Id="rId5" Type="http://schemas.openxmlformats.org/officeDocument/2006/relationships/image" Target="../media/image31.png"/><Relationship Id="rId4" Type="http://schemas.openxmlformats.org/officeDocument/2006/relationships/image" Target="../media/image51.pn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hyperlink" Target="https://iddsi.org/IDDSI/media/images/Translations/IDDSI_" TargetMode="External"/><Relationship Id="rId5" Type="http://schemas.openxmlformats.org/officeDocument/2006/relationships/image" Target="../media/image31.png"/><Relationship Id="rId4" Type="http://schemas.openxmlformats.org/officeDocument/2006/relationships/image" Target="../media/image52.png"/></Relationships>
</file>

<file path=ppt/slides/_rels/slide27.xml.rels><?xml version="1.0" encoding="UTF-8" standalone="yes"?>
<Relationships xmlns="http://schemas.openxmlformats.org/package/2006/relationships"><Relationship Id="rId8" Type="http://schemas.openxmlformats.org/officeDocument/2006/relationships/image" Target="../media/image57.jpg"/><Relationship Id="rId3" Type="http://schemas.openxmlformats.org/officeDocument/2006/relationships/image" Target="../media/image1.png"/><Relationship Id="rId7" Type="http://schemas.openxmlformats.org/officeDocument/2006/relationships/image" Target="../media/image56.jp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4.png"/><Relationship Id="rId10" Type="http://schemas.openxmlformats.org/officeDocument/2006/relationships/hyperlink" Target="https://iddsi.org/IDDSI/media/images/Translations/IDDSI_" TargetMode="External"/><Relationship Id="rId4" Type="http://schemas.openxmlformats.org/officeDocument/2006/relationships/image" Target="../media/image53.png"/><Relationship Id="rId9" Type="http://schemas.openxmlformats.org/officeDocument/2006/relationships/image" Target="../media/image58.png"/></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hyperlink" Target="https://iddsi.org/IDDSI/media/images/Translations/IDDSI_" TargetMode="External"/><Relationship Id="rId5" Type="http://schemas.openxmlformats.org/officeDocument/2006/relationships/image" Target="../media/image60.png"/><Relationship Id="rId4" Type="http://schemas.openxmlformats.org/officeDocument/2006/relationships/image" Target="../media/image59.png"/></Relationships>
</file>

<file path=ppt/slides/_rels/slide29.xml.rels><?xml version="1.0" encoding="UTF-8" standalone="yes"?>
<Relationships xmlns="http://schemas.openxmlformats.org/package/2006/relationships"><Relationship Id="rId3" Type="http://schemas.openxmlformats.org/officeDocument/2006/relationships/image" Target="../media/image61.jpg"/><Relationship Id="rId7" Type="http://schemas.openxmlformats.org/officeDocument/2006/relationships/hyperlink" Target="https://iddsi.org/IDDSI/media/images/Translations/IDDSI_" TargetMode="External"/><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64.jpg"/></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67.png"/><Relationship Id="rId4" Type="http://schemas.openxmlformats.org/officeDocument/2006/relationships/image" Target="../media/image66.jpg"/></Relationships>
</file>

<file path=ppt/slides/_rels/slide33.xml.rels><?xml version="1.0" encoding="UTF-8" standalone="yes"?>
<Relationships xmlns="http://schemas.openxmlformats.org/package/2006/relationships"><Relationship Id="rId3" Type="http://schemas.openxmlformats.org/officeDocument/2006/relationships/image" Target="../media/image68.jp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6.jp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
          <p:cNvSpPr/>
          <p:nvPr/>
        </p:nvSpPr>
        <p:spPr>
          <a:xfrm>
            <a:off x="0" y="0"/>
            <a:ext cx="4419147" cy="6858000"/>
          </a:xfrm>
          <a:prstGeom prst="rect">
            <a:avLst/>
          </a:prstGeom>
          <a:solidFill>
            <a:srgbClr val="2F5496"/>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89" name="Google Shape;89;p1"/>
          <p:cNvSpPr txBox="1"/>
          <p:nvPr/>
        </p:nvSpPr>
        <p:spPr>
          <a:xfrm>
            <a:off x="172277" y="531845"/>
            <a:ext cx="4174435" cy="2852991"/>
          </a:xfrm>
          <a:prstGeom prst="rect">
            <a:avLst/>
          </a:prstGeom>
          <a:noFill/>
          <a:ln>
            <a:noFill/>
          </a:ln>
        </p:spPr>
        <p:txBody>
          <a:bodyPr spcFirstLastPara="1" wrap="square" lIns="91425" tIns="45700" rIns="91425" bIns="45700" anchor="ctr" anchorCtr="0">
            <a:normAutofit fontScale="92500"/>
          </a:bodyPr>
          <a:lstStyle/>
          <a:p>
            <a:pPr marL="0" marR="0" lvl="0" indent="0" algn="l" rtl="0">
              <a:lnSpc>
                <a:spcPct val="90000"/>
              </a:lnSpc>
              <a:spcBef>
                <a:spcPts val="0"/>
              </a:spcBef>
              <a:spcAft>
                <a:spcPts val="0"/>
              </a:spcAft>
              <a:buClr>
                <a:schemeClr val="lt1"/>
              </a:buClr>
              <a:buSzPct val="108108"/>
              <a:buFont typeface="Calibri"/>
              <a:buNone/>
            </a:pPr>
            <a:r>
              <a:rPr lang="es-ES" sz="2400" b="1" i="0" u="none" strike="noStrike" cap="none">
                <a:solidFill>
                  <a:schemeClr val="lt1"/>
                </a:solidFill>
                <a:latin typeface="Calibri"/>
                <a:ea typeface="Calibri"/>
                <a:cs typeface="Calibri"/>
                <a:sym typeface="Calibri"/>
              </a:rPr>
              <a:t>ATENEO</a:t>
            </a:r>
            <a:endParaRPr sz="1400" b="0" i="0" u="none" strike="noStrike" cap="none">
              <a:solidFill>
                <a:srgbClr val="000000"/>
              </a:solidFill>
              <a:latin typeface="Arial"/>
              <a:ea typeface="Arial"/>
              <a:cs typeface="Arial"/>
              <a:sym typeface="Arial"/>
            </a:endParaRPr>
          </a:p>
          <a:p>
            <a:pPr marL="0" marR="0" lvl="0" indent="0" algn="l" rtl="0">
              <a:lnSpc>
                <a:spcPct val="90000"/>
              </a:lnSpc>
              <a:spcBef>
                <a:spcPts val="0"/>
              </a:spcBef>
              <a:spcAft>
                <a:spcPts val="0"/>
              </a:spcAft>
              <a:buClr>
                <a:schemeClr val="dk1"/>
              </a:buClr>
              <a:buSzPct val="108108"/>
              <a:buFont typeface="Calibri"/>
              <a:buNone/>
            </a:pPr>
            <a:endParaRPr sz="2400" b="1" i="0" u="none" strike="noStrike" cap="none">
              <a:solidFill>
                <a:schemeClr val="lt1"/>
              </a:solidFill>
              <a:latin typeface="Calibri"/>
              <a:ea typeface="Calibri"/>
              <a:cs typeface="Calibri"/>
              <a:sym typeface="Calibri"/>
            </a:endParaRPr>
          </a:p>
          <a:p>
            <a:pPr marL="0" marR="0" lvl="0" indent="0" algn="l" rtl="0">
              <a:lnSpc>
                <a:spcPct val="90000"/>
              </a:lnSpc>
              <a:spcBef>
                <a:spcPts val="0"/>
              </a:spcBef>
              <a:spcAft>
                <a:spcPts val="0"/>
              </a:spcAft>
              <a:buClr>
                <a:schemeClr val="lt1"/>
              </a:buClr>
              <a:buSzPct val="108107"/>
              <a:buFont typeface="Calibri"/>
              <a:buNone/>
            </a:pPr>
            <a:r>
              <a:rPr lang="es-ES" sz="8000" b="1" i="0" u="none" strike="noStrike" cap="none">
                <a:solidFill>
                  <a:schemeClr val="lt1"/>
                </a:solidFill>
                <a:latin typeface="Calibri"/>
                <a:ea typeface="Calibri"/>
                <a:cs typeface="Calibri"/>
                <a:sym typeface="Calibri"/>
              </a:rPr>
              <a:t>DISFAGIA</a:t>
            </a:r>
            <a:endParaRPr sz="1400" b="0" i="0" u="none" strike="noStrike" cap="none">
              <a:solidFill>
                <a:srgbClr val="000000"/>
              </a:solidFill>
              <a:latin typeface="Arial"/>
              <a:ea typeface="Arial"/>
              <a:cs typeface="Arial"/>
              <a:sym typeface="Arial"/>
            </a:endParaRPr>
          </a:p>
          <a:p>
            <a:pPr marL="0" marR="0" lvl="0" indent="0" algn="ctr" rtl="0">
              <a:lnSpc>
                <a:spcPct val="90000"/>
              </a:lnSpc>
              <a:spcBef>
                <a:spcPts val="0"/>
              </a:spcBef>
              <a:spcAft>
                <a:spcPts val="0"/>
              </a:spcAft>
              <a:buClr>
                <a:schemeClr val="lt1"/>
              </a:buClr>
              <a:buSzPct val="108107"/>
              <a:buFont typeface="Calibri"/>
              <a:buNone/>
            </a:pPr>
            <a:r>
              <a:rPr lang="es-ES" sz="1900" b="1" i="0" u="none" strike="noStrike" cap="none">
                <a:solidFill>
                  <a:schemeClr val="lt1"/>
                </a:solidFill>
                <a:latin typeface="Arial"/>
                <a:ea typeface="Arial"/>
                <a:cs typeface="Arial"/>
                <a:sym typeface="Arial"/>
              </a:rPr>
              <a:t>“El camino hacia una deglución segura”</a:t>
            </a:r>
            <a:endParaRPr sz="1900" b="1" i="0" u="none" strike="noStrike" cap="none">
              <a:solidFill>
                <a:schemeClr val="lt1"/>
              </a:solidFill>
              <a:latin typeface="Arial"/>
              <a:ea typeface="Arial"/>
              <a:cs typeface="Arial"/>
              <a:sym typeface="Arial"/>
            </a:endParaRPr>
          </a:p>
        </p:txBody>
      </p:sp>
      <p:sp>
        <p:nvSpPr>
          <p:cNvPr id="90" name="Google Shape;90;p1"/>
          <p:cNvSpPr txBox="1"/>
          <p:nvPr/>
        </p:nvSpPr>
        <p:spPr>
          <a:xfrm>
            <a:off x="6535180" y="5564562"/>
            <a:ext cx="4030216" cy="1066800"/>
          </a:xfrm>
          <a:prstGeom prst="rect">
            <a:avLst/>
          </a:prstGeom>
          <a:noFill/>
          <a:ln>
            <a:noFill/>
          </a:ln>
        </p:spPr>
        <p:txBody>
          <a:bodyPr spcFirstLastPara="1" wrap="square" lIns="91425" tIns="45700" rIns="91425" bIns="45700" anchor="t" anchorCtr="0">
            <a:normAutofit/>
          </a:bodyPr>
          <a:lstStyle/>
          <a:p>
            <a:pPr marL="0" marR="0" lvl="0" indent="0" algn="ctr" rtl="0">
              <a:lnSpc>
                <a:spcPct val="90000"/>
              </a:lnSpc>
              <a:spcBef>
                <a:spcPts val="0"/>
              </a:spcBef>
              <a:spcAft>
                <a:spcPts val="0"/>
              </a:spcAft>
              <a:buClr>
                <a:schemeClr val="dk1"/>
              </a:buClr>
              <a:buSzPts val="2400"/>
              <a:buFont typeface="Arial"/>
              <a:buNone/>
            </a:pPr>
            <a:endParaRPr sz="2400" b="1" i="0" u="none" strike="noStrike" cap="none">
              <a:solidFill>
                <a:schemeClr val="dk1"/>
              </a:solidFill>
              <a:latin typeface="Calibri"/>
              <a:ea typeface="Calibri"/>
              <a:cs typeface="Calibri"/>
              <a:sym typeface="Calibri"/>
            </a:endParaRPr>
          </a:p>
        </p:txBody>
      </p:sp>
      <p:pic>
        <p:nvPicPr>
          <p:cNvPr id="91" name="Google Shape;91;p1"/>
          <p:cNvPicPr preferRelativeResize="0"/>
          <p:nvPr/>
        </p:nvPicPr>
        <p:blipFill rotWithShape="1">
          <a:blip r:embed="rId3">
            <a:alphaModFix/>
          </a:blip>
          <a:srcRect/>
          <a:stretch/>
        </p:blipFill>
        <p:spPr>
          <a:xfrm>
            <a:off x="397565" y="5878383"/>
            <a:ext cx="3723861" cy="691239"/>
          </a:xfrm>
          <a:prstGeom prst="rect">
            <a:avLst/>
          </a:prstGeom>
          <a:noFill/>
          <a:ln>
            <a:noFill/>
          </a:ln>
        </p:spPr>
      </p:pic>
      <p:sp>
        <p:nvSpPr>
          <p:cNvPr id="92" name="Google Shape;92;p1"/>
          <p:cNvSpPr txBox="1"/>
          <p:nvPr/>
        </p:nvSpPr>
        <p:spPr>
          <a:xfrm>
            <a:off x="313224" y="4244255"/>
            <a:ext cx="3792695" cy="175432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s-ES" sz="1800" b="1" i="0" u="none" strike="noStrike" cap="none">
                <a:solidFill>
                  <a:schemeClr val="lt1"/>
                </a:solidFill>
                <a:latin typeface="Calibri"/>
                <a:ea typeface="Calibri"/>
                <a:cs typeface="Calibri"/>
                <a:sym typeface="Calibri"/>
              </a:rPr>
              <a:t>Organiza:</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chemeClr val="lt1"/>
              </a:buClr>
              <a:buSzPts val="1800"/>
              <a:buFont typeface="Arial"/>
              <a:buChar char="•"/>
            </a:pPr>
            <a:r>
              <a:rPr lang="es-ES" sz="1800" b="0" i="0" u="none" strike="noStrike" cap="none">
                <a:solidFill>
                  <a:schemeClr val="lt1"/>
                </a:solidFill>
                <a:latin typeface="Calibri"/>
                <a:ea typeface="Calibri"/>
                <a:cs typeface="Calibri"/>
                <a:sym typeface="Calibri"/>
              </a:rPr>
              <a:t>Área de Nutrición</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chemeClr val="lt1"/>
              </a:buClr>
              <a:buSzPts val="1800"/>
              <a:buFont typeface="Arial"/>
              <a:buChar char="•"/>
            </a:pPr>
            <a:r>
              <a:rPr lang="es-ES" sz="1800" b="0" i="0" u="none" strike="noStrike" cap="none">
                <a:solidFill>
                  <a:schemeClr val="lt1"/>
                </a:solidFill>
                <a:latin typeface="Calibri"/>
                <a:ea typeface="Calibri"/>
                <a:cs typeface="Calibri"/>
                <a:sym typeface="Calibri"/>
              </a:rPr>
              <a:t>Área de kinesiología</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chemeClr val="lt1"/>
              </a:buClr>
              <a:buSzPts val="1800"/>
              <a:buFont typeface="Arial"/>
              <a:buChar char="•"/>
            </a:pPr>
            <a:r>
              <a:rPr lang="es-ES" sz="1800" b="0" i="0" u="none" strike="noStrike" cap="none">
                <a:solidFill>
                  <a:schemeClr val="lt1"/>
                </a:solidFill>
                <a:latin typeface="Calibri"/>
                <a:ea typeface="Calibri"/>
                <a:cs typeface="Calibri"/>
                <a:sym typeface="Calibri"/>
              </a:rPr>
              <a:t>Área de Docencia e Investigación</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93" name="Google Shape;93;p1" descr="Taller de Disfagia Orofaríngea Pediátrica dirigido a enfermería | Logopedia  Karina"/>
          <p:cNvPicPr preferRelativeResize="0"/>
          <p:nvPr/>
        </p:nvPicPr>
        <p:blipFill rotWithShape="1">
          <a:blip r:embed="rId4">
            <a:alphaModFix/>
          </a:blip>
          <a:srcRect/>
          <a:stretch/>
        </p:blipFill>
        <p:spPr>
          <a:xfrm flipH="1">
            <a:off x="4419147" y="1961"/>
            <a:ext cx="7772849" cy="6856039"/>
          </a:xfrm>
          <a:prstGeom prst="rect">
            <a:avLst/>
          </a:prstGeom>
          <a:noFill/>
          <a:ln>
            <a:noFill/>
          </a:ln>
        </p:spPr>
      </p:pic>
      <p:pic>
        <p:nvPicPr>
          <p:cNvPr id="94" name="Google Shape;94;p1"/>
          <p:cNvPicPr preferRelativeResize="0"/>
          <p:nvPr/>
        </p:nvPicPr>
        <p:blipFill>
          <a:blip r:embed="rId5">
            <a:alphaModFix/>
          </a:blip>
          <a:stretch>
            <a:fillRect/>
          </a:stretch>
        </p:blipFill>
        <p:spPr>
          <a:xfrm>
            <a:off x="9748300" y="1950"/>
            <a:ext cx="2478125" cy="24781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gf6fca4853d_0_64"/>
          <p:cNvSpPr/>
          <p:nvPr/>
        </p:nvSpPr>
        <p:spPr>
          <a:xfrm>
            <a:off x="0" y="1"/>
            <a:ext cx="1595100" cy="6858000"/>
          </a:xfrm>
          <a:prstGeom prst="rect">
            <a:avLst/>
          </a:prstGeom>
          <a:solidFill>
            <a:srgbClr val="2F5496"/>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600"/>
              <a:buFont typeface="Arial"/>
              <a:buNone/>
            </a:pPr>
            <a:endParaRPr sz="1600" b="1" i="0" u="none" strike="noStrike" cap="none">
              <a:solidFill>
                <a:schemeClr val="lt1"/>
              </a:solidFill>
              <a:latin typeface="Calibri"/>
              <a:ea typeface="Calibri"/>
              <a:cs typeface="Calibri"/>
              <a:sym typeface="Calibri"/>
            </a:endParaRPr>
          </a:p>
        </p:txBody>
      </p:sp>
      <p:pic>
        <p:nvPicPr>
          <p:cNvPr id="247" name="Google Shape;247;gf6fca4853d_0_64"/>
          <p:cNvPicPr preferRelativeResize="0"/>
          <p:nvPr/>
        </p:nvPicPr>
        <p:blipFill rotWithShape="1">
          <a:blip r:embed="rId3">
            <a:alphaModFix/>
          </a:blip>
          <a:srcRect r="78647"/>
          <a:stretch/>
        </p:blipFill>
        <p:spPr>
          <a:xfrm>
            <a:off x="123620" y="5222806"/>
            <a:ext cx="1347775" cy="1411205"/>
          </a:xfrm>
          <a:prstGeom prst="rect">
            <a:avLst/>
          </a:prstGeom>
          <a:noFill/>
          <a:ln>
            <a:noFill/>
          </a:ln>
        </p:spPr>
      </p:pic>
      <p:sp>
        <p:nvSpPr>
          <p:cNvPr id="248" name="Google Shape;248;gf6fca4853d_0_64"/>
          <p:cNvSpPr txBox="1"/>
          <p:nvPr/>
        </p:nvSpPr>
        <p:spPr>
          <a:xfrm rot="-5400000">
            <a:off x="-1705309" y="2543585"/>
            <a:ext cx="5005800" cy="6465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600"/>
              <a:buFont typeface="Arial"/>
              <a:buNone/>
            </a:pPr>
            <a:r>
              <a:rPr lang="es-ES" sz="3600" b="1" i="0" u="none" strike="noStrike" cap="none">
                <a:solidFill>
                  <a:schemeClr val="lt1"/>
                </a:solidFill>
                <a:latin typeface="Calibri"/>
                <a:ea typeface="Calibri"/>
                <a:cs typeface="Calibri"/>
                <a:sym typeface="Calibri"/>
              </a:rPr>
              <a:t>DISFAGIA - NUTRICIÓN</a:t>
            </a:r>
            <a:endParaRPr sz="3600" b="1" i="0" u="none" strike="noStrike" cap="none">
              <a:solidFill>
                <a:schemeClr val="lt1"/>
              </a:solidFill>
              <a:latin typeface="Calibri"/>
              <a:ea typeface="Calibri"/>
              <a:cs typeface="Calibri"/>
              <a:sym typeface="Calibri"/>
            </a:endParaRPr>
          </a:p>
        </p:txBody>
      </p:sp>
      <p:sp>
        <p:nvSpPr>
          <p:cNvPr id="249" name="Google Shape;249;gf6fca4853d_0_64"/>
          <p:cNvSpPr txBox="1"/>
          <p:nvPr/>
        </p:nvSpPr>
        <p:spPr>
          <a:xfrm>
            <a:off x="1920399" y="363925"/>
            <a:ext cx="9584245" cy="70784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700"/>
              <a:buFont typeface="Arial"/>
              <a:buNone/>
            </a:pPr>
            <a:r>
              <a:rPr lang="es-ES" sz="4000" b="1" i="0" u="none" strike="noStrike" cap="none">
                <a:solidFill>
                  <a:schemeClr val="dk1"/>
                </a:solidFill>
                <a:latin typeface="Calibri"/>
                <a:ea typeface="Calibri"/>
                <a:cs typeface="Calibri"/>
                <a:sym typeface="Calibri"/>
              </a:rPr>
              <a:t>INTERVENCIÓN NUTRICIONAL TERAPÉUTICA</a:t>
            </a:r>
            <a:endParaRPr sz="4000" b="1" i="0" u="none" strike="noStrike" cap="none">
              <a:solidFill>
                <a:schemeClr val="dk1"/>
              </a:solidFill>
              <a:latin typeface="Calibri"/>
              <a:ea typeface="Calibri"/>
              <a:cs typeface="Calibri"/>
              <a:sym typeface="Calibri"/>
            </a:endParaRPr>
          </a:p>
        </p:txBody>
      </p:sp>
      <p:sp>
        <p:nvSpPr>
          <p:cNvPr id="250" name="Google Shape;250;gf6fca4853d_0_64"/>
          <p:cNvSpPr/>
          <p:nvPr/>
        </p:nvSpPr>
        <p:spPr>
          <a:xfrm>
            <a:off x="2086512" y="1493522"/>
            <a:ext cx="1828800" cy="811763"/>
          </a:xfrm>
          <a:prstGeom prst="roundRect">
            <a:avLst>
              <a:gd name="adj" fmla="val 16667"/>
            </a:avLst>
          </a:prstGeom>
          <a:solidFill>
            <a:schemeClr val="accent1"/>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s-ES" sz="2000" b="1" i="0" u="none" strike="noStrike" cap="none">
                <a:solidFill>
                  <a:schemeClr val="lt1"/>
                </a:solidFill>
                <a:latin typeface="Arial"/>
                <a:ea typeface="Arial"/>
                <a:cs typeface="Arial"/>
                <a:sym typeface="Arial"/>
              </a:rPr>
              <a:t>ADMISIÓN</a:t>
            </a:r>
            <a:endParaRPr sz="2000" b="1" i="0" u="none" strike="noStrike" cap="none">
              <a:solidFill>
                <a:schemeClr val="lt1"/>
              </a:solidFill>
              <a:latin typeface="Arial"/>
              <a:ea typeface="Arial"/>
              <a:cs typeface="Arial"/>
              <a:sym typeface="Arial"/>
            </a:endParaRPr>
          </a:p>
        </p:txBody>
      </p:sp>
      <p:sp>
        <p:nvSpPr>
          <p:cNvPr id="251" name="Google Shape;251;gf6fca4853d_0_64"/>
          <p:cNvSpPr/>
          <p:nvPr/>
        </p:nvSpPr>
        <p:spPr>
          <a:xfrm>
            <a:off x="5060084" y="1484191"/>
            <a:ext cx="2161592" cy="811763"/>
          </a:xfrm>
          <a:prstGeom prst="roundRect">
            <a:avLst>
              <a:gd name="adj" fmla="val 16667"/>
            </a:avLst>
          </a:prstGeom>
          <a:solidFill>
            <a:schemeClr val="accent1"/>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s-ES" sz="2000" b="1" i="0" u="none" strike="noStrike" cap="none">
                <a:solidFill>
                  <a:schemeClr val="lt1"/>
                </a:solidFill>
                <a:latin typeface="Arial"/>
                <a:ea typeface="Arial"/>
                <a:cs typeface="Arial"/>
                <a:sym typeface="Arial"/>
              </a:rPr>
              <a:t>VALORACIÓN NUTRICIONAL</a:t>
            </a:r>
            <a:endParaRPr sz="2000" b="1" i="0" u="none" strike="noStrike" cap="none">
              <a:solidFill>
                <a:schemeClr val="lt1"/>
              </a:solidFill>
              <a:latin typeface="Arial"/>
              <a:ea typeface="Arial"/>
              <a:cs typeface="Arial"/>
              <a:sym typeface="Arial"/>
            </a:endParaRPr>
          </a:p>
        </p:txBody>
      </p:sp>
      <p:sp>
        <p:nvSpPr>
          <p:cNvPr id="252" name="Google Shape;252;gf6fca4853d_0_64"/>
          <p:cNvSpPr/>
          <p:nvPr/>
        </p:nvSpPr>
        <p:spPr>
          <a:xfrm>
            <a:off x="8366449" y="1484191"/>
            <a:ext cx="2708988" cy="811763"/>
          </a:xfrm>
          <a:prstGeom prst="roundRect">
            <a:avLst>
              <a:gd name="adj" fmla="val 16667"/>
            </a:avLst>
          </a:prstGeom>
          <a:solidFill>
            <a:schemeClr val="accent1"/>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s-ES" sz="2000" b="1" i="0" u="none" strike="noStrike" cap="none">
                <a:solidFill>
                  <a:schemeClr val="lt1"/>
                </a:solidFill>
                <a:latin typeface="Arial"/>
                <a:ea typeface="Arial"/>
                <a:cs typeface="Arial"/>
                <a:sym typeface="Arial"/>
              </a:rPr>
              <a:t>DISEÑO DE PLAN DE ALIMENTACIÓN</a:t>
            </a:r>
            <a:endParaRPr sz="2000" b="1" i="0" u="none" strike="noStrike" cap="none">
              <a:solidFill>
                <a:schemeClr val="lt1"/>
              </a:solidFill>
              <a:latin typeface="Arial"/>
              <a:ea typeface="Arial"/>
              <a:cs typeface="Arial"/>
              <a:sym typeface="Arial"/>
            </a:endParaRPr>
          </a:p>
        </p:txBody>
      </p:sp>
      <p:sp>
        <p:nvSpPr>
          <p:cNvPr id="253" name="Google Shape;253;gf6fca4853d_0_64"/>
          <p:cNvSpPr/>
          <p:nvPr/>
        </p:nvSpPr>
        <p:spPr>
          <a:xfrm>
            <a:off x="8444205" y="3023118"/>
            <a:ext cx="2708988" cy="811763"/>
          </a:xfrm>
          <a:prstGeom prst="roundRect">
            <a:avLst>
              <a:gd name="adj" fmla="val 16667"/>
            </a:avLst>
          </a:prstGeom>
          <a:solidFill>
            <a:schemeClr val="accent1"/>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s-ES" sz="2000" b="1" i="0" u="none" strike="noStrike" cap="none">
                <a:solidFill>
                  <a:schemeClr val="lt1"/>
                </a:solidFill>
                <a:latin typeface="Arial"/>
                <a:ea typeface="Arial"/>
                <a:cs typeface="Arial"/>
                <a:sym typeface="Arial"/>
              </a:rPr>
              <a:t>MONITOREO</a:t>
            </a:r>
            <a:endParaRPr sz="2000" b="1" i="0" u="none" strike="noStrike" cap="none">
              <a:solidFill>
                <a:schemeClr val="lt1"/>
              </a:solidFill>
              <a:latin typeface="Arial"/>
              <a:ea typeface="Arial"/>
              <a:cs typeface="Arial"/>
              <a:sym typeface="Arial"/>
            </a:endParaRPr>
          </a:p>
        </p:txBody>
      </p:sp>
      <p:sp>
        <p:nvSpPr>
          <p:cNvPr id="254" name="Google Shape;254;gf6fca4853d_0_64"/>
          <p:cNvSpPr/>
          <p:nvPr/>
        </p:nvSpPr>
        <p:spPr>
          <a:xfrm>
            <a:off x="8055430" y="4557972"/>
            <a:ext cx="3097763" cy="811763"/>
          </a:xfrm>
          <a:prstGeom prst="roundRect">
            <a:avLst>
              <a:gd name="adj" fmla="val 16667"/>
            </a:avLst>
          </a:prstGeom>
          <a:solidFill>
            <a:schemeClr val="accent1"/>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s-ES" sz="2000" b="1" i="0" u="none" strike="noStrike" cap="none">
                <a:solidFill>
                  <a:schemeClr val="lt1"/>
                </a:solidFill>
                <a:latin typeface="Arial"/>
                <a:ea typeface="Arial"/>
                <a:cs typeface="Arial"/>
                <a:sym typeface="Arial"/>
              </a:rPr>
              <a:t>EGRESO Y CONTROL POST ALTA</a:t>
            </a:r>
            <a:endParaRPr sz="2000" b="1" i="0" u="none" strike="noStrike" cap="none">
              <a:solidFill>
                <a:schemeClr val="lt1"/>
              </a:solidFill>
              <a:latin typeface="Arial"/>
              <a:ea typeface="Arial"/>
              <a:cs typeface="Arial"/>
              <a:sym typeface="Arial"/>
            </a:endParaRPr>
          </a:p>
        </p:txBody>
      </p:sp>
      <p:sp>
        <p:nvSpPr>
          <p:cNvPr id="255" name="Google Shape;255;gf6fca4853d_0_64"/>
          <p:cNvSpPr txBox="1"/>
          <p:nvPr/>
        </p:nvSpPr>
        <p:spPr>
          <a:xfrm>
            <a:off x="2069441" y="5222806"/>
            <a:ext cx="2899580" cy="801571"/>
          </a:xfrm>
          <a:prstGeom prst="rect">
            <a:avLst/>
          </a:prstGeom>
          <a:solidFill>
            <a:srgbClr val="D5DBE5"/>
          </a:solidFill>
          <a:ln>
            <a:noFill/>
          </a:ln>
        </p:spPr>
        <p:txBody>
          <a:bodyPr spcFirstLastPara="1" wrap="square" lIns="91425" tIns="45700" rIns="91425" bIns="45700" anchor="t" anchorCtr="0">
            <a:normAutofit/>
          </a:bodyPr>
          <a:lstStyle/>
          <a:p>
            <a:pPr marL="114300" marR="0" lvl="0" indent="0" algn="l" rtl="0">
              <a:lnSpc>
                <a:spcPct val="90000"/>
              </a:lnSpc>
              <a:spcBef>
                <a:spcPts val="1000"/>
              </a:spcBef>
              <a:spcAft>
                <a:spcPts val="0"/>
              </a:spcAft>
              <a:buClr>
                <a:srgbClr val="000000"/>
              </a:buClr>
              <a:buSzPts val="2000"/>
              <a:buFont typeface="Arial"/>
              <a:buNone/>
            </a:pPr>
            <a:r>
              <a:rPr lang="es-ES" sz="2000" b="1" i="0" u="none" strike="noStrike" cap="none">
                <a:solidFill>
                  <a:schemeClr val="dk1"/>
                </a:solidFill>
                <a:latin typeface="Calibri"/>
                <a:ea typeface="Calibri"/>
                <a:cs typeface="Calibri"/>
                <a:sym typeface="Calibri"/>
              </a:rPr>
              <a:t>Aumento de las demandas MTB</a:t>
            </a:r>
            <a:endParaRPr sz="1400" b="0" i="0" u="none" strike="noStrike" cap="none">
              <a:solidFill>
                <a:srgbClr val="000000"/>
              </a:solidFill>
              <a:latin typeface="Arial"/>
              <a:ea typeface="Arial"/>
              <a:cs typeface="Arial"/>
              <a:sym typeface="Arial"/>
            </a:endParaRPr>
          </a:p>
        </p:txBody>
      </p:sp>
      <p:sp>
        <p:nvSpPr>
          <p:cNvPr id="256" name="Google Shape;256;gf6fca4853d_0_64"/>
          <p:cNvSpPr txBox="1"/>
          <p:nvPr/>
        </p:nvSpPr>
        <p:spPr>
          <a:xfrm>
            <a:off x="2069441" y="2622491"/>
            <a:ext cx="2899580" cy="528736"/>
          </a:xfrm>
          <a:prstGeom prst="rect">
            <a:avLst/>
          </a:prstGeom>
          <a:solidFill>
            <a:srgbClr val="D5DBE5"/>
          </a:solidFill>
          <a:ln>
            <a:noFill/>
          </a:ln>
        </p:spPr>
        <p:txBody>
          <a:bodyPr spcFirstLastPara="1" wrap="square" lIns="91425" tIns="45700" rIns="91425" bIns="45700" anchor="t" anchorCtr="0">
            <a:normAutofit/>
          </a:bodyPr>
          <a:lstStyle/>
          <a:p>
            <a:pPr marL="114300" marR="0" lvl="0" indent="0" algn="l" rtl="0">
              <a:lnSpc>
                <a:spcPct val="90000"/>
              </a:lnSpc>
              <a:spcBef>
                <a:spcPts val="1000"/>
              </a:spcBef>
              <a:spcAft>
                <a:spcPts val="0"/>
              </a:spcAft>
              <a:buClr>
                <a:srgbClr val="000000"/>
              </a:buClr>
              <a:buSzPts val="2000"/>
              <a:buFont typeface="Arial"/>
              <a:buNone/>
            </a:pPr>
            <a:r>
              <a:rPr lang="es-ES" sz="2000" b="1" i="0" u="none" strike="noStrike" cap="none">
                <a:solidFill>
                  <a:schemeClr val="dk1"/>
                </a:solidFill>
                <a:latin typeface="Calibri"/>
                <a:ea typeface="Calibri"/>
                <a:cs typeface="Calibri"/>
                <a:sym typeface="Calibri"/>
              </a:rPr>
              <a:t>Pérdida de Peso</a:t>
            </a:r>
            <a:endParaRPr sz="1400" b="0" i="0" u="none" strike="noStrike" cap="none">
              <a:solidFill>
                <a:srgbClr val="000000"/>
              </a:solidFill>
              <a:latin typeface="Arial"/>
              <a:ea typeface="Arial"/>
              <a:cs typeface="Arial"/>
              <a:sym typeface="Arial"/>
            </a:endParaRPr>
          </a:p>
        </p:txBody>
      </p:sp>
      <p:sp>
        <p:nvSpPr>
          <p:cNvPr id="257" name="Google Shape;257;gf6fca4853d_0_64"/>
          <p:cNvSpPr txBox="1"/>
          <p:nvPr/>
        </p:nvSpPr>
        <p:spPr>
          <a:xfrm>
            <a:off x="2069441" y="3264632"/>
            <a:ext cx="2899580" cy="528736"/>
          </a:xfrm>
          <a:prstGeom prst="rect">
            <a:avLst/>
          </a:prstGeom>
          <a:solidFill>
            <a:srgbClr val="D5DBE5"/>
          </a:solidFill>
          <a:ln>
            <a:noFill/>
          </a:ln>
        </p:spPr>
        <p:txBody>
          <a:bodyPr spcFirstLastPara="1" wrap="square" lIns="91425" tIns="45700" rIns="91425" bIns="45700" anchor="t" anchorCtr="0">
            <a:normAutofit/>
          </a:bodyPr>
          <a:lstStyle/>
          <a:p>
            <a:pPr marL="114300" marR="0" lvl="0" indent="0" algn="l" rtl="0">
              <a:lnSpc>
                <a:spcPct val="90000"/>
              </a:lnSpc>
              <a:spcBef>
                <a:spcPts val="1000"/>
              </a:spcBef>
              <a:spcAft>
                <a:spcPts val="0"/>
              </a:spcAft>
              <a:buClr>
                <a:srgbClr val="000000"/>
              </a:buClr>
              <a:buSzPts val="2000"/>
              <a:buFont typeface="Arial"/>
              <a:buNone/>
            </a:pPr>
            <a:r>
              <a:rPr lang="es-ES" sz="2000" b="1" i="0" u="none" strike="noStrike" cap="none">
                <a:solidFill>
                  <a:schemeClr val="dk1"/>
                </a:solidFill>
                <a:latin typeface="Calibri"/>
                <a:ea typeface="Calibri"/>
                <a:cs typeface="Calibri"/>
                <a:sym typeface="Calibri"/>
              </a:rPr>
              <a:t>Cambios en la Ingesta</a:t>
            </a:r>
            <a:endParaRPr sz="2000" b="0" i="0" u="none" strike="noStrike" cap="none">
              <a:solidFill>
                <a:srgbClr val="000000"/>
              </a:solidFill>
              <a:latin typeface="Arial"/>
              <a:ea typeface="Arial"/>
              <a:cs typeface="Arial"/>
              <a:sym typeface="Arial"/>
            </a:endParaRPr>
          </a:p>
        </p:txBody>
      </p:sp>
      <p:sp>
        <p:nvSpPr>
          <p:cNvPr id="258" name="Google Shape;258;gf6fca4853d_0_64"/>
          <p:cNvSpPr txBox="1"/>
          <p:nvPr/>
        </p:nvSpPr>
        <p:spPr>
          <a:xfrm>
            <a:off x="2069441" y="3907602"/>
            <a:ext cx="2899580" cy="533434"/>
          </a:xfrm>
          <a:prstGeom prst="rect">
            <a:avLst/>
          </a:prstGeom>
          <a:solidFill>
            <a:srgbClr val="D5DBE5"/>
          </a:solidFill>
          <a:ln>
            <a:noFill/>
          </a:ln>
        </p:spPr>
        <p:txBody>
          <a:bodyPr spcFirstLastPara="1" wrap="square" lIns="91425" tIns="45700" rIns="91425" bIns="45700" anchor="t" anchorCtr="0">
            <a:normAutofit/>
          </a:bodyPr>
          <a:lstStyle/>
          <a:p>
            <a:pPr marL="114300" marR="0" lvl="0" indent="0" algn="l" rtl="0">
              <a:lnSpc>
                <a:spcPct val="90000"/>
              </a:lnSpc>
              <a:spcBef>
                <a:spcPts val="1000"/>
              </a:spcBef>
              <a:spcAft>
                <a:spcPts val="0"/>
              </a:spcAft>
              <a:buClr>
                <a:srgbClr val="000000"/>
              </a:buClr>
              <a:buSzPts val="2000"/>
              <a:buFont typeface="Arial"/>
              <a:buNone/>
            </a:pPr>
            <a:r>
              <a:rPr lang="es-ES" sz="2000" b="1" i="0" u="none" strike="noStrike" cap="none">
                <a:solidFill>
                  <a:schemeClr val="dk1"/>
                </a:solidFill>
                <a:latin typeface="Calibri"/>
                <a:ea typeface="Calibri"/>
                <a:cs typeface="Calibri"/>
                <a:sym typeface="Calibri"/>
              </a:rPr>
              <a:t>Síntomas GI</a:t>
            </a:r>
            <a:endParaRPr sz="2000" b="0" i="0" u="none" strike="noStrike" cap="none">
              <a:solidFill>
                <a:srgbClr val="000000"/>
              </a:solidFill>
              <a:latin typeface="Arial"/>
              <a:ea typeface="Arial"/>
              <a:cs typeface="Arial"/>
              <a:sym typeface="Arial"/>
            </a:endParaRPr>
          </a:p>
        </p:txBody>
      </p:sp>
      <p:sp>
        <p:nvSpPr>
          <p:cNvPr id="259" name="Google Shape;259;gf6fca4853d_0_64"/>
          <p:cNvSpPr txBox="1"/>
          <p:nvPr/>
        </p:nvSpPr>
        <p:spPr>
          <a:xfrm>
            <a:off x="2069441" y="4557972"/>
            <a:ext cx="2899580" cy="533434"/>
          </a:xfrm>
          <a:prstGeom prst="rect">
            <a:avLst/>
          </a:prstGeom>
          <a:solidFill>
            <a:srgbClr val="D5DBE5"/>
          </a:solidFill>
          <a:ln>
            <a:noFill/>
          </a:ln>
        </p:spPr>
        <p:txBody>
          <a:bodyPr spcFirstLastPara="1" wrap="square" lIns="91425" tIns="45700" rIns="91425" bIns="45700" anchor="t" anchorCtr="0">
            <a:normAutofit/>
          </a:bodyPr>
          <a:lstStyle/>
          <a:p>
            <a:pPr marL="114300" marR="0" lvl="0" indent="0" algn="l" rtl="0">
              <a:lnSpc>
                <a:spcPct val="90000"/>
              </a:lnSpc>
              <a:spcBef>
                <a:spcPts val="1000"/>
              </a:spcBef>
              <a:spcAft>
                <a:spcPts val="0"/>
              </a:spcAft>
              <a:buClr>
                <a:srgbClr val="000000"/>
              </a:buClr>
              <a:buSzPts val="2000"/>
              <a:buFont typeface="Arial"/>
              <a:buNone/>
            </a:pPr>
            <a:r>
              <a:rPr lang="es-ES" sz="2000" b="1" i="0" u="none" strike="noStrike" cap="none">
                <a:solidFill>
                  <a:schemeClr val="dk1"/>
                </a:solidFill>
                <a:latin typeface="Calibri"/>
                <a:ea typeface="Calibri"/>
                <a:cs typeface="Calibri"/>
                <a:sym typeface="Calibri"/>
              </a:rPr>
              <a:t>Capacidad funcional</a:t>
            </a:r>
            <a:endParaRPr sz="2000" b="0" i="0" u="none" strike="noStrike" cap="none">
              <a:solidFill>
                <a:srgbClr val="000000"/>
              </a:solidFill>
              <a:latin typeface="Arial"/>
              <a:ea typeface="Arial"/>
              <a:cs typeface="Arial"/>
              <a:sym typeface="Arial"/>
            </a:endParaRPr>
          </a:p>
        </p:txBody>
      </p:sp>
      <p:sp>
        <p:nvSpPr>
          <p:cNvPr id="260" name="Google Shape;260;gf6fca4853d_0_64"/>
          <p:cNvSpPr/>
          <p:nvPr/>
        </p:nvSpPr>
        <p:spPr>
          <a:xfrm>
            <a:off x="4145140" y="1736116"/>
            <a:ext cx="671804" cy="307911"/>
          </a:xfrm>
          <a:prstGeom prst="rightArrow">
            <a:avLst>
              <a:gd name="adj1" fmla="val 50000"/>
              <a:gd name="adj2" fmla="val 50000"/>
            </a:avLst>
          </a:prstGeom>
          <a:solidFill>
            <a:schemeClr val="accent1"/>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61" name="Google Shape;261;gf6fca4853d_0_64"/>
          <p:cNvSpPr/>
          <p:nvPr/>
        </p:nvSpPr>
        <p:spPr>
          <a:xfrm>
            <a:off x="7425503" y="1745447"/>
            <a:ext cx="737118" cy="307911"/>
          </a:xfrm>
          <a:prstGeom prst="rightArrow">
            <a:avLst>
              <a:gd name="adj1" fmla="val 50000"/>
              <a:gd name="adj2" fmla="val 50000"/>
            </a:avLst>
          </a:prstGeom>
          <a:solidFill>
            <a:schemeClr val="accent1"/>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62" name="Google Shape;262;gf6fca4853d_0_64"/>
          <p:cNvSpPr/>
          <p:nvPr/>
        </p:nvSpPr>
        <p:spPr>
          <a:xfrm>
            <a:off x="9604311" y="2470887"/>
            <a:ext cx="401615" cy="373225"/>
          </a:xfrm>
          <a:prstGeom prst="downArrow">
            <a:avLst>
              <a:gd name="adj1" fmla="val 50000"/>
              <a:gd name="adj2" fmla="val 50000"/>
            </a:avLst>
          </a:prstGeom>
          <a:solidFill>
            <a:schemeClr val="accent1"/>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63" name="Google Shape;263;gf6fca4853d_0_64"/>
          <p:cNvSpPr/>
          <p:nvPr/>
        </p:nvSpPr>
        <p:spPr>
          <a:xfrm>
            <a:off x="9604311" y="4040155"/>
            <a:ext cx="436983" cy="401216"/>
          </a:xfrm>
          <a:prstGeom prst="downArrow">
            <a:avLst>
              <a:gd name="adj1" fmla="val 50000"/>
              <a:gd name="adj2" fmla="val 50000"/>
            </a:avLst>
          </a:prstGeom>
          <a:solidFill>
            <a:schemeClr val="accent1"/>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264" name="Google Shape;264;gf6fca4853d_0_64" descr="Músculo, Seitai, Estiramiento imagen png - imagen transparente descarga  gratuita"/>
          <p:cNvPicPr preferRelativeResize="0"/>
          <p:nvPr/>
        </p:nvPicPr>
        <p:blipFill rotWithShape="1">
          <a:blip r:embed="rId4">
            <a:alphaModFix/>
          </a:blip>
          <a:srcRect/>
          <a:stretch/>
        </p:blipFill>
        <p:spPr>
          <a:xfrm>
            <a:off x="4596266" y="2389402"/>
            <a:ext cx="1182142" cy="761825"/>
          </a:xfrm>
          <a:prstGeom prst="rect">
            <a:avLst/>
          </a:prstGeom>
          <a:noFill/>
          <a:ln>
            <a:noFill/>
          </a:ln>
        </p:spPr>
      </p:pic>
      <p:pic>
        <p:nvPicPr>
          <p:cNvPr id="265" name="Google Shape;265;gf6fca4853d_0_64" descr="pérdida de apetito icono de color rgb. restricción de alimentos para la  dieta. síntoma de insolación."/>
          <p:cNvPicPr preferRelativeResize="0"/>
          <p:nvPr/>
        </p:nvPicPr>
        <p:blipFill rotWithShape="1">
          <a:blip r:embed="rId5">
            <a:alphaModFix/>
          </a:blip>
          <a:srcRect/>
          <a:stretch/>
        </p:blipFill>
        <p:spPr>
          <a:xfrm>
            <a:off x="4596024" y="2817423"/>
            <a:ext cx="1198613" cy="1198613"/>
          </a:xfrm>
          <a:prstGeom prst="rect">
            <a:avLst/>
          </a:prstGeom>
          <a:noFill/>
          <a:ln>
            <a:noFill/>
          </a:ln>
        </p:spPr>
      </p:pic>
      <p:pic>
        <p:nvPicPr>
          <p:cNvPr id="266" name="Google Shape;266;gf6fca4853d_0_64" descr="Dibujo de Sistema digestivo pintado por Kjdfshiudf en Dibujos.net el día  13-08-15 a las 19:29:56. Imprime, pinta o colorea tus propios dibujos!"/>
          <p:cNvPicPr preferRelativeResize="0"/>
          <p:nvPr/>
        </p:nvPicPr>
        <p:blipFill rotWithShape="1">
          <a:blip r:embed="rId6">
            <a:alphaModFix/>
          </a:blip>
          <a:srcRect/>
          <a:stretch/>
        </p:blipFill>
        <p:spPr>
          <a:xfrm>
            <a:off x="4681508" y="3823334"/>
            <a:ext cx="905268" cy="709127"/>
          </a:xfrm>
          <a:prstGeom prst="rect">
            <a:avLst/>
          </a:prstGeom>
          <a:noFill/>
          <a:ln>
            <a:noFill/>
          </a:ln>
        </p:spPr>
      </p:pic>
      <p:pic>
        <p:nvPicPr>
          <p:cNvPr id="267" name="Google Shape;267;gf6fca4853d_0_64" descr="Qué es la Prueba de Esfuerzo? | Hospital Clínic Barcelona"/>
          <p:cNvPicPr preferRelativeResize="0"/>
          <p:nvPr/>
        </p:nvPicPr>
        <p:blipFill rotWithShape="1">
          <a:blip r:embed="rId7">
            <a:alphaModFix/>
          </a:blip>
          <a:srcRect/>
          <a:stretch/>
        </p:blipFill>
        <p:spPr>
          <a:xfrm>
            <a:off x="3848331" y="4441036"/>
            <a:ext cx="1500080" cy="811764"/>
          </a:xfrm>
          <a:prstGeom prst="rect">
            <a:avLst/>
          </a:prstGeom>
          <a:noFill/>
          <a:ln>
            <a:noFill/>
          </a:ln>
        </p:spPr>
      </p:pic>
      <p:pic>
        <p:nvPicPr>
          <p:cNvPr id="268" name="Google Shape;268;gf6fca4853d_0_64" descr="Ilustración de Dibujos De Animados Símbolo Energía De Rayo y más Vectores  Libres de Derechos de Autoridad - iStock"/>
          <p:cNvPicPr preferRelativeResize="0"/>
          <p:nvPr/>
        </p:nvPicPr>
        <p:blipFill rotWithShape="1">
          <a:blip r:embed="rId8">
            <a:alphaModFix/>
          </a:blip>
          <a:srcRect/>
          <a:stretch/>
        </p:blipFill>
        <p:spPr>
          <a:xfrm rot="963670">
            <a:off x="4561922" y="5185867"/>
            <a:ext cx="1030172" cy="1030172"/>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56"/>
                                        </p:tgtEl>
                                        <p:attrNameLst>
                                          <p:attrName>style.visibility</p:attrName>
                                        </p:attrNameLst>
                                      </p:cBhvr>
                                      <p:to>
                                        <p:strVal val="visible"/>
                                      </p:to>
                                    </p:set>
                                    <p:anim calcmode="lin" valueType="num">
                                      <p:cBhvr additive="base">
                                        <p:cTn id="7" dur="500"/>
                                        <p:tgtEl>
                                          <p:spTgt spid="256"/>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264"/>
                                        </p:tgtEl>
                                        <p:attrNameLst>
                                          <p:attrName>style.visibility</p:attrName>
                                        </p:attrNameLst>
                                      </p:cBhvr>
                                      <p:to>
                                        <p:strVal val="visible"/>
                                      </p:to>
                                    </p:set>
                                    <p:anim calcmode="lin" valueType="num">
                                      <p:cBhvr additive="base">
                                        <p:cTn id="12" dur="500"/>
                                        <p:tgtEl>
                                          <p:spTgt spid="264"/>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257"/>
                                        </p:tgtEl>
                                        <p:attrNameLst>
                                          <p:attrName>style.visibility</p:attrName>
                                        </p:attrNameLst>
                                      </p:cBhvr>
                                      <p:to>
                                        <p:strVal val="visible"/>
                                      </p:to>
                                    </p:set>
                                    <p:anim calcmode="lin" valueType="num">
                                      <p:cBhvr additive="base">
                                        <p:cTn id="17" dur="500"/>
                                        <p:tgtEl>
                                          <p:spTgt spid="257"/>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265"/>
                                        </p:tgtEl>
                                        <p:attrNameLst>
                                          <p:attrName>style.visibility</p:attrName>
                                        </p:attrNameLst>
                                      </p:cBhvr>
                                      <p:to>
                                        <p:strVal val="visible"/>
                                      </p:to>
                                    </p:set>
                                    <p:anim calcmode="lin" valueType="num">
                                      <p:cBhvr additive="base">
                                        <p:cTn id="22" dur="500"/>
                                        <p:tgtEl>
                                          <p:spTgt spid="265"/>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258"/>
                                        </p:tgtEl>
                                        <p:attrNameLst>
                                          <p:attrName>style.visibility</p:attrName>
                                        </p:attrNameLst>
                                      </p:cBhvr>
                                      <p:to>
                                        <p:strVal val="visible"/>
                                      </p:to>
                                    </p:set>
                                    <p:anim calcmode="lin" valueType="num">
                                      <p:cBhvr additive="base">
                                        <p:cTn id="27" dur="500"/>
                                        <p:tgtEl>
                                          <p:spTgt spid="258"/>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266"/>
                                        </p:tgtEl>
                                        <p:attrNameLst>
                                          <p:attrName>style.visibility</p:attrName>
                                        </p:attrNameLst>
                                      </p:cBhvr>
                                      <p:to>
                                        <p:strVal val="visible"/>
                                      </p:to>
                                    </p:set>
                                    <p:anim calcmode="lin" valueType="num">
                                      <p:cBhvr additive="base">
                                        <p:cTn id="32" dur="500"/>
                                        <p:tgtEl>
                                          <p:spTgt spid="266"/>
                                        </p:tgtEl>
                                        <p:attrNameLst>
                                          <p:attrName>ppt_y</p:attrName>
                                        </p:attrNameLst>
                                      </p:cBhvr>
                                      <p:tavLst>
                                        <p:tav tm="0">
                                          <p:val>
                                            <p:strVal val="#ppt_y+1"/>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259"/>
                                        </p:tgtEl>
                                        <p:attrNameLst>
                                          <p:attrName>style.visibility</p:attrName>
                                        </p:attrNameLst>
                                      </p:cBhvr>
                                      <p:to>
                                        <p:strVal val="visible"/>
                                      </p:to>
                                    </p:set>
                                    <p:anim calcmode="lin" valueType="num">
                                      <p:cBhvr additive="base">
                                        <p:cTn id="37" dur="500"/>
                                        <p:tgtEl>
                                          <p:spTgt spid="259"/>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nodeType="clickEffect">
                                  <p:stCondLst>
                                    <p:cond delay="0"/>
                                  </p:stCondLst>
                                  <p:childTnLst>
                                    <p:set>
                                      <p:cBhvr>
                                        <p:cTn id="41" dur="1" fill="hold">
                                          <p:stCondLst>
                                            <p:cond delay="0"/>
                                          </p:stCondLst>
                                        </p:cTn>
                                        <p:tgtEl>
                                          <p:spTgt spid="267"/>
                                        </p:tgtEl>
                                        <p:attrNameLst>
                                          <p:attrName>style.visibility</p:attrName>
                                        </p:attrNameLst>
                                      </p:cBhvr>
                                      <p:to>
                                        <p:strVal val="visible"/>
                                      </p:to>
                                    </p:set>
                                    <p:anim calcmode="lin" valueType="num">
                                      <p:cBhvr additive="base">
                                        <p:cTn id="42" dur="500"/>
                                        <p:tgtEl>
                                          <p:spTgt spid="267"/>
                                        </p:tgtEl>
                                        <p:attrNameLst>
                                          <p:attrName>ppt_y</p:attrName>
                                        </p:attrNameLst>
                                      </p:cBhvr>
                                      <p:tavLst>
                                        <p:tav tm="0">
                                          <p:val>
                                            <p:strVal val="#ppt_y+1"/>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255"/>
                                        </p:tgtEl>
                                        <p:attrNameLst>
                                          <p:attrName>style.visibility</p:attrName>
                                        </p:attrNameLst>
                                      </p:cBhvr>
                                      <p:to>
                                        <p:strVal val="visible"/>
                                      </p:to>
                                    </p:set>
                                    <p:anim calcmode="lin" valueType="num">
                                      <p:cBhvr additive="base">
                                        <p:cTn id="47" dur="500"/>
                                        <p:tgtEl>
                                          <p:spTgt spid="255"/>
                                        </p:tgtEl>
                                        <p:attrNameLst>
                                          <p:attrName>ppt_y</p:attrName>
                                        </p:attrNameLst>
                                      </p:cBhvr>
                                      <p:tavLst>
                                        <p:tav tm="0">
                                          <p:val>
                                            <p:strVal val="#ppt_y+1"/>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2" presetClass="entr" presetSubtype="4" fill="hold" nodeType="clickEffect">
                                  <p:stCondLst>
                                    <p:cond delay="0"/>
                                  </p:stCondLst>
                                  <p:childTnLst>
                                    <p:set>
                                      <p:cBhvr>
                                        <p:cTn id="51" dur="1" fill="hold">
                                          <p:stCondLst>
                                            <p:cond delay="0"/>
                                          </p:stCondLst>
                                        </p:cTn>
                                        <p:tgtEl>
                                          <p:spTgt spid="268"/>
                                        </p:tgtEl>
                                        <p:attrNameLst>
                                          <p:attrName>style.visibility</p:attrName>
                                        </p:attrNameLst>
                                      </p:cBhvr>
                                      <p:to>
                                        <p:strVal val="visible"/>
                                      </p:to>
                                    </p:set>
                                    <p:anim calcmode="lin" valueType="num">
                                      <p:cBhvr additive="base">
                                        <p:cTn id="52" dur="500"/>
                                        <p:tgtEl>
                                          <p:spTgt spid="26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p26"/>
          <p:cNvSpPr/>
          <p:nvPr/>
        </p:nvSpPr>
        <p:spPr>
          <a:xfrm>
            <a:off x="0" y="1"/>
            <a:ext cx="1595100" cy="6858000"/>
          </a:xfrm>
          <a:prstGeom prst="rect">
            <a:avLst/>
          </a:prstGeom>
          <a:solidFill>
            <a:srgbClr val="2F5496"/>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600"/>
              <a:buFont typeface="Arial"/>
              <a:buNone/>
            </a:pPr>
            <a:endParaRPr sz="1600" b="1" i="0" u="none" strike="noStrike" cap="none">
              <a:solidFill>
                <a:schemeClr val="lt1"/>
              </a:solidFill>
              <a:latin typeface="Calibri"/>
              <a:ea typeface="Calibri"/>
              <a:cs typeface="Calibri"/>
              <a:sym typeface="Calibri"/>
            </a:endParaRPr>
          </a:p>
        </p:txBody>
      </p:sp>
      <p:pic>
        <p:nvPicPr>
          <p:cNvPr id="274" name="Google Shape;274;p26"/>
          <p:cNvPicPr preferRelativeResize="0"/>
          <p:nvPr/>
        </p:nvPicPr>
        <p:blipFill rotWithShape="1">
          <a:blip r:embed="rId3">
            <a:alphaModFix/>
          </a:blip>
          <a:srcRect r="78647"/>
          <a:stretch/>
        </p:blipFill>
        <p:spPr>
          <a:xfrm>
            <a:off x="123620" y="5222806"/>
            <a:ext cx="1347775" cy="1411205"/>
          </a:xfrm>
          <a:prstGeom prst="rect">
            <a:avLst/>
          </a:prstGeom>
          <a:noFill/>
          <a:ln>
            <a:noFill/>
          </a:ln>
        </p:spPr>
      </p:pic>
      <p:sp>
        <p:nvSpPr>
          <p:cNvPr id="275" name="Google Shape;275;p26"/>
          <p:cNvSpPr txBox="1"/>
          <p:nvPr/>
        </p:nvSpPr>
        <p:spPr>
          <a:xfrm rot="-5400000">
            <a:off x="-1705309" y="2543585"/>
            <a:ext cx="5005800" cy="6465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600"/>
              <a:buFont typeface="Arial"/>
              <a:buNone/>
            </a:pPr>
            <a:r>
              <a:rPr lang="es-ES" sz="3600" b="1" i="0" u="none" strike="noStrike" cap="none">
                <a:solidFill>
                  <a:schemeClr val="lt1"/>
                </a:solidFill>
                <a:latin typeface="Calibri"/>
                <a:ea typeface="Calibri"/>
                <a:cs typeface="Calibri"/>
                <a:sym typeface="Calibri"/>
              </a:rPr>
              <a:t>DISFAGIA - NUTRICIÓN</a:t>
            </a:r>
            <a:endParaRPr sz="3600" b="1" i="0" u="none" strike="noStrike" cap="none">
              <a:solidFill>
                <a:schemeClr val="lt1"/>
              </a:solidFill>
              <a:latin typeface="Calibri"/>
              <a:ea typeface="Calibri"/>
              <a:cs typeface="Calibri"/>
              <a:sym typeface="Calibri"/>
            </a:endParaRPr>
          </a:p>
        </p:txBody>
      </p:sp>
      <p:pic>
        <p:nvPicPr>
          <p:cNvPr id="276" name="Google Shape;276;p26" descr="👤 Silueta de una persona Emoji — Significado, copiar y pegar, combinaciónes"/>
          <p:cNvPicPr preferRelativeResize="0"/>
          <p:nvPr/>
        </p:nvPicPr>
        <p:blipFill rotWithShape="1">
          <a:blip r:embed="rId4">
            <a:alphaModFix/>
          </a:blip>
          <a:srcRect/>
          <a:stretch/>
        </p:blipFill>
        <p:spPr>
          <a:xfrm>
            <a:off x="1893389" y="438540"/>
            <a:ext cx="2770975" cy="2770975"/>
          </a:xfrm>
          <a:prstGeom prst="rect">
            <a:avLst/>
          </a:prstGeom>
          <a:noFill/>
          <a:ln>
            <a:noFill/>
          </a:ln>
        </p:spPr>
      </p:pic>
      <p:pic>
        <p:nvPicPr>
          <p:cNvPr id="277" name="Google Shape;277;p26" descr="👤 Silueta de una persona Emoji — Significado, copiar y pegar, combinaciónes"/>
          <p:cNvPicPr preferRelativeResize="0"/>
          <p:nvPr/>
        </p:nvPicPr>
        <p:blipFill rotWithShape="1">
          <a:blip r:embed="rId4">
            <a:alphaModFix/>
          </a:blip>
          <a:srcRect/>
          <a:stretch/>
        </p:blipFill>
        <p:spPr>
          <a:xfrm>
            <a:off x="1893389" y="3821343"/>
            <a:ext cx="2770975" cy="2770975"/>
          </a:xfrm>
          <a:prstGeom prst="rect">
            <a:avLst/>
          </a:prstGeom>
          <a:noFill/>
          <a:ln>
            <a:noFill/>
          </a:ln>
        </p:spPr>
      </p:pic>
      <p:sp>
        <p:nvSpPr>
          <p:cNvPr id="278" name="Google Shape;278;p26"/>
          <p:cNvSpPr txBox="1"/>
          <p:nvPr/>
        </p:nvSpPr>
        <p:spPr>
          <a:xfrm>
            <a:off x="4962653" y="361607"/>
            <a:ext cx="2899580" cy="528736"/>
          </a:xfrm>
          <a:prstGeom prst="rect">
            <a:avLst/>
          </a:prstGeom>
          <a:solidFill>
            <a:srgbClr val="D5DBE5"/>
          </a:solidFill>
          <a:ln>
            <a:noFill/>
          </a:ln>
        </p:spPr>
        <p:txBody>
          <a:bodyPr spcFirstLastPara="1" wrap="square" lIns="91425" tIns="45700" rIns="91425" bIns="45700" anchor="t" anchorCtr="0">
            <a:normAutofit/>
          </a:bodyPr>
          <a:lstStyle/>
          <a:p>
            <a:pPr marL="114300" marR="0" lvl="0" indent="0" algn="l" rtl="0">
              <a:lnSpc>
                <a:spcPct val="90000"/>
              </a:lnSpc>
              <a:spcBef>
                <a:spcPts val="1000"/>
              </a:spcBef>
              <a:spcAft>
                <a:spcPts val="0"/>
              </a:spcAft>
              <a:buClr>
                <a:srgbClr val="000000"/>
              </a:buClr>
              <a:buSzPts val="2000"/>
              <a:buFont typeface="Arial"/>
              <a:buNone/>
            </a:pPr>
            <a:r>
              <a:rPr lang="es-ES" sz="2000" b="1" i="0" u="none" strike="noStrike" cap="none">
                <a:solidFill>
                  <a:schemeClr val="dk1"/>
                </a:solidFill>
                <a:latin typeface="Calibri"/>
                <a:ea typeface="Calibri"/>
                <a:cs typeface="Calibri"/>
                <a:sym typeface="Calibri"/>
              </a:rPr>
              <a:t>Pérdida de Peso</a:t>
            </a:r>
            <a:endParaRPr sz="1400" b="0" i="0" u="none" strike="noStrike" cap="none">
              <a:solidFill>
                <a:srgbClr val="000000"/>
              </a:solidFill>
              <a:latin typeface="Arial"/>
              <a:ea typeface="Arial"/>
              <a:cs typeface="Arial"/>
              <a:sym typeface="Arial"/>
            </a:endParaRPr>
          </a:p>
        </p:txBody>
      </p:sp>
      <p:sp>
        <p:nvSpPr>
          <p:cNvPr id="279" name="Google Shape;279;p26"/>
          <p:cNvSpPr txBox="1"/>
          <p:nvPr/>
        </p:nvSpPr>
        <p:spPr>
          <a:xfrm>
            <a:off x="4962653" y="957778"/>
            <a:ext cx="2899580" cy="528736"/>
          </a:xfrm>
          <a:prstGeom prst="rect">
            <a:avLst/>
          </a:prstGeom>
          <a:solidFill>
            <a:srgbClr val="D5DBE5"/>
          </a:solidFill>
          <a:ln>
            <a:noFill/>
          </a:ln>
        </p:spPr>
        <p:txBody>
          <a:bodyPr spcFirstLastPara="1" wrap="square" lIns="91425" tIns="45700" rIns="91425" bIns="45700" anchor="t" anchorCtr="0">
            <a:normAutofit/>
          </a:bodyPr>
          <a:lstStyle/>
          <a:p>
            <a:pPr marL="114300" marR="0" lvl="0" indent="0" algn="l" rtl="0">
              <a:lnSpc>
                <a:spcPct val="90000"/>
              </a:lnSpc>
              <a:spcBef>
                <a:spcPts val="1000"/>
              </a:spcBef>
              <a:spcAft>
                <a:spcPts val="0"/>
              </a:spcAft>
              <a:buClr>
                <a:srgbClr val="000000"/>
              </a:buClr>
              <a:buSzPts val="2000"/>
              <a:buFont typeface="Arial"/>
              <a:buNone/>
            </a:pPr>
            <a:r>
              <a:rPr lang="es-ES" sz="2000" b="1" i="0" u="none" strike="noStrike" cap="none">
                <a:solidFill>
                  <a:schemeClr val="dk1"/>
                </a:solidFill>
                <a:latin typeface="Calibri"/>
                <a:ea typeface="Calibri"/>
                <a:cs typeface="Calibri"/>
                <a:sym typeface="Calibri"/>
              </a:rPr>
              <a:t>Cambios en la Ingesta</a:t>
            </a:r>
            <a:endParaRPr sz="2000" b="0" i="0" u="none" strike="noStrike" cap="none">
              <a:solidFill>
                <a:srgbClr val="000000"/>
              </a:solidFill>
              <a:latin typeface="Arial"/>
              <a:ea typeface="Arial"/>
              <a:cs typeface="Arial"/>
              <a:sym typeface="Arial"/>
            </a:endParaRPr>
          </a:p>
        </p:txBody>
      </p:sp>
      <p:sp>
        <p:nvSpPr>
          <p:cNvPr id="280" name="Google Shape;280;p26"/>
          <p:cNvSpPr txBox="1"/>
          <p:nvPr/>
        </p:nvSpPr>
        <p:spPr>
          <a:xfrm>
            <a:off x="4962653" y="1548362"/>
            <a:ext cx="2899580" cy="533434"/>
          </a:xfrm>
          <a:prstGeom prst="rect">
            <a:avLst/>
          </a:prstGeom>
          <a:solidFill>
            <a:srgbClr val="D5DBE5"/>
          </a:solidFill>
          <a:ln>
            <a:noFill/>
          </a:ln>
        </p:spPr>
        <p:txBody>
          <a:bodyPr spcFirstLastPara="1" wrap="square" lIns="91425" tIns="45700" rIns="91425" bIns="45700" anchor="t" anchorCtr="0">
            <a:normAutofit/>
          </a:bodyPr>
          <a:lstStyle/>
          <a:p>
            <a:pPr marL="114300" marR="0" lvl="0" indent="0" algn="l" rtl="0">
              <a:lnSpc>
                <a:spcPct val="90000"/>
              </a:lnSpc>
              <a:spcBef>
                <a:spcPts val="1000"/>
              </a:spcBef>
              <a:spcAft>
                <a:spcPts val="0"/>
              </a:spcAft>
              <a:buClr>
                <a:srgbClr val="000000"/>
              </a:buClr>
              <a:buSzPts val="2000"/>
              <a:buFont typeface="Arial"/>
              <a:buNone/>
            </a:pPr>
            <a:r>
              <a:rPr lang="es-ES" sz="2000" b="1" i="0" u="none" strike="noStrike" cap="none">
                <a:solidFill>
                  <a:schemeClr val="dk1"/>
                </a:solidFill>
                <a:latin typeface="Calibri"/>
                <a:ea typeface="Calibri"/>
                <a:cs typeface="Calibri"/>
                <a:sym typeface="Calibri"/>
              </a:rPr>
              <a:t>Síntomas GI</a:t>
            </a:r>
            <a:endParaRPr sz="2000" b="0" i="0" u="none" strike="noStrike" cap="none">
              <a:solidFill>
                <a:srgbClr val="000000"/>
              </a:solidFill>
              <a:latin typeface="Arial"/>
              <a:ea typeface="Arial"/>
              <a:cs typeface="Arial"/>
              <a:sym typeface="Arial"/>
            </a:endParaRPr>
          </a:p>
        </p:txBody>
      </p:sp>
      <p:sp>
        <p:nvSpPr>
          <p:cNvPr id="281" name="Google Shape;281;p26"/>
          <p:cNvSpPr txBox="1"/>
          <p:nvPr/>
        </p:nvSpPr>
        <p:spPr>
          <a:xfrm>
            <a:off x="4962653" y="2138098"/>
            <a:ext cx="2899580" cy="533434"/>
          </a:xfrm>
          <a:prstGeom prst="rect">
            <a:avLst/>
          </a:prstGeom>
          <a:solidFill>
            <a:srgbClr val="D5DBE5"/>
          </a:solidFill>
          <a:ln>
            <a:noFill/>
          </a:ln>
        </p:spPr>
        <p:txBody>
          <a:bodyPr spcFirstLastPara="1" wrap="square" lIns="91425" tIns="45700" rIns="91425" bIns="45700" anchor="t" anchorCtr="0">
            <a:normAutofit/>
          </a:bodyPr>
          <a:lstStyle/>
          <a:p>
            <a:pPr marL="114300" marR="0" lvl="0" indent="0" algn="l" rtl="0">
              <a:lnSpc>
                <a:spcPct val="90000"/>
              </a:lnSpc>
              <a:spcBef>
                <a:spcPts val="1000"/>
              </a:spcBef>
              <a:spcAft>
                <a:spcPts val="0"/>
              </a:spcAft>
              <a:buClr>
                <a:srgbClr val="000000"/>
              </a:buClr>
              <a:buSzPts val="2000"/>
              <a:buFont typeface="Arial"/>
              <a:buNone/>
            </a:pPr>
            <a:r>
              <a:rPr lang="es-ES" sz="2000" b="1" i="0" u="none" strike="noStrike" cap="none">
                <a:solidFill>
                  <a:schemeClr val="dk1"/>
                </a:solidFill>
                <a:latin typeface="Calibri"/>
                <a:ea typeface="Calibri"/>
                <a:cs typeface="Calibri"/>
                <a:sym typeface="Calibri"/>
              </a:rPr>
              <a:t>Capacidad funcional</a:t>
            </a:r>
            <a:endParaRPr sz="2000" b="0" i="0" u="none" strike="noStrike" cap="none">
              <a:solidFill>
                <a:srgbClr val="000000"/>
              </a:solidFill>
              <a:latin typeface="Arial"/>
              <a:ea typeface="Arial"/>
              <a:cs typeface="Arial"/>
              <a:sym typeface="Arial"/>
            </a:endParaRPr>
          </a:p>
        </p:txBody>
      </p:sp>
      <p:sp>
        <p:nvSpPr>
          <p:cNvPr id="282" name="Google Shape;282;p26"/>
          <p:cNvSpPr txBox="1"/>
          <p:nvPr/>
        </p:nvSpPr>
        <p:spPr>
          <a:xfrm>
            <a:off x="4962652" y="2739819"/>
            <a:ext cx="3674671" cy="572331"/>
          </a:xfrm>
          <a:prstGeom prst="rect">
            <a:avLst/>
          </a:prstGeom>
          <a:solidFill>
            <a:srgbClr val="D5DBE5"/>
          </a:solidFill>
          <a:ln>
            <a:noFill/>
          </a:ln>
        </p:spPr>
        <p:txBody>
          <a:bodyPr spcFirstLastPara="1" wrap="square" lIns="91425" tIns="45700" rIns="91425" bIns="45700" anchor="t" anchorCtr="0">
            <a:normAutofit/>
          </a:bodyPr>
          <a:lstStyle/>
          <a:p>
            <a:pPr marL="114300" marR="0" lvl="0" indent="0" algn="l" rtl="0">
              <a:lnSpc>
                <a:spcPct val="90000"/>
              </a:lnSpc>
              <a:spcBef>
                <a:spcPts val="1000"/>
              </a:spcBef>
              <a:spcAft>
                <a:spcPts val="0"/>
              </a:spcAft>
              <a:buClr>
                <a:srgbClr val="000000"/>
              </a:buClr>
              <a:buSzPts val="2000"/>
              <a:buFont typeface="Arial"/>
              <a:buNone/>
            </a:pPr>
            <a:r>
              <a:rPr lang="es-ES" sz="2000" b="1" i="0" u="none" strike="noStrike" cap="none">
                <a:solidFill>
                  <a:schemeClr val="dk1"/>
                </a:solidFill>
                <a:latin typeface="Calibri"/>
                <a:ea typeface="Calibri"/>
                <a:cs typeface="Calibri"/>
                <a:sym typeface="Calibri"/>
              </a:rPr>
              <a:t>Aumento de las demandas MTB</a:t>
            </a:r>
            <a:endParaRPr sz="1400" b="0" i="0" u="none" strike="noStrike" cap="none">
              <a:solidFill>
                <a:srgbClr val="000000"/>
              </a:solidFill>
              <a:latin typeface="Arial"/>
              <a:ea typeface="Arial"/>
              <a:cs typeface="Arial"/>
              <a:sym typeface="Arial"/>
            </a:endParaRPr>
          </a:p>
        </p:txBody>
      </p:sp>
      <p:sp>
        <p:nvSpPr>
          <p:cNvPr id="283" name="Google Shape;283;p26"/>
          <p:cNvSpPr txBox="1"/>
          <p:nvPr/>
        </p:nvSpPr>
        <p:spPr>
          <a:xfrm>
            <a:off x="2746160" y="1222146"/>
            <a:ext cx="1129004" cy="707886"/>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None/>
            </a:pPr>
            <a:r>
              <a:rPr lang="es-ES" sz="4000" b="1" i="0" u="none" strike="noStrike" cap="none">
                <a:solidFill>
                  <a:srgbClr val="000000"/>
                </a:solidFill>
                <a:latin typeface="Arial"/>
                <a:ea typeface="Arial"/>
                <a:cs typeface="Arial"/>
                <a:sym typeface="Arial"/>
              </a:rPr>
              <a:t>GC</a:t>
            </a:r>
            <a:endParaRPr sz="4000" b="1" i="0" u="none" strike="noStrike" cap="none">
              <a:solidFill>
                <a:srgbClr val="000000"/>
              </a:solidFill>
              <a:latin typeface="Arial"/>
              <a:ea typeface="Arial"/>
              <a:cs typeface="Arial"/>
              <a:sym typeface="Arial"/>
            </a:endParaRPr>
          </a:p>
        </p:txBody>
      </p:sp>
      <p:sp>
        <p:nvSpPr>
          <p:cNvPr id="284" name="Google Shape;284;p26"/>
          <p:cNvSpPr/>
          <p:nvPr/>
        </p:nvSpPr>
        <p:spPr>
          <a:xfrm>
            <a:off x="7968344" y="1000065"/>
            <a:ext cx="1922385" cy="1455575"/>
          </a:xfrm>
          <a:prstGeom prst="ellipse">
            <a:avLst/>
          </a:prstGeom>
          <a:solidFill>
            <a:schemeClr val="accent1"/>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ES" sz="2800" b="1" i="0" u="none" strike="noStrike" cap="none">
                <a:solidFill>
                  <a:schemeClr val="dk1"/>
                </a:solidFill>
                <a:latin typeface="Arial"/>
                <a:ea typeface="Arial"/>
                <a:cs typeface="Arial"/>
                <a:sym typeface="Arial"/>
              </a:rPr>
              <a:t>VGS:B</a:t>
            </a:r>
            <a:endParaRPr sz="2800" b="1" i="0" u="none" strike="noStrike" cap="none">
              <a:solidFill>
                <a:schemeClr val="dk1"/>
              </a:solidFill>
              <a:latin typeface="Arial"/>
              <a:ea typeface="Arial"/>
              <a:cs typeface="Arial"/>
              <a:sym typeface="Arial"/>
            </a:endParaRPr>
          </a:p>
        </p:txBody>
      </p:sp>
      <p:sp>
        <p:nvSpPr>
          <p:cNvPr id="285" name="Google Shape;285;p26"/>
          <p:cNvSpPr txBox="1"/>
          <p:nvPr/>
        </p:nvSpPr>
        <p:spPr>
          <a:xfrm>
            <a:off x="4962653" y="3821343"/>
            <a:ext cx="2899580" cy="528736"/>
          </a:xfrm>
          <a:prstGeom prst="rect">
            <a:avLst/>
          </a:prstGeom>
          <a:solidFill>
            <a:srgbClr val="D5DBE5"/>
          </a:solidFill>
          <a:ln>
            <a:noFill/>
          </a:ln>
        </p:spPr>
        <p:txBody>
          <a:bodyPr spcFirstLastPara="1" wrap="square" lIns="91425" tIns="45700" rIns="91425" bIns="45700" anchor="t" anchorCtr="0">
            <a:normAutofit/>
          </a:bodyPr>
          <a:lstStyle/>
          <a:p>
            <a:pPr marL="114300" marR="0" lvl="0" indent="0" algn="l" rtl="0">
              <a:lnSpc>
                <a:spcPct val="90000"/>
              </a:lnSpc>
              <a:spcBef>
                <a:spcPts val="1000"/>
              </a:spcBef>
              <a:spcAft>
                <a:spcPts val="0"/>
              </a:spcAft>
              <a:buClr>
                <a:srgbClr val="000000"/>
              </a:buClr>
              <a:buSzPts val="2000"/>
              <a:buFont typeface="Arial"/>
              <a:buNone/>
            </a:pPr>
            <a:r>
              <a:rPr lang="es-ES" sz="2000" b="1" i="0" u="none" strike="noStrike" cap="none">
                <a:solidFill>
                  <a:schemeClr val="dk1"/>
                </a:solidFill>
                <a:latin typeface="Calibri"/>
                <a:ea typeface="Calibri"/>
                <a:cs typeface="Calibri"/>
                <a:sym typeface="Calibri"/>
              </a:rPr>
              <a:t>Pérdida de Peso</a:t>
            </a:r>
            <a:endParaRPr sz="1400" b="0" i="0" u="none" strike="noStrike" cap="none">
              <a:solidFill>
                <a:srgbClr val="000000"/>
              </a:solidFill>
              <a:latin typeface="Arial"/>
              <a:ea typeface="Arial"/>
              <a:cs typeface="Arial"/>
              <a:sym typeface="Arial"/>
            </a:endParaRPr>
          </a:p>
        </p:txBody>
      </p:sp>
      <p:sp>
        <p:nvSpPr>
          <p:cNvPr id="286" name="Google Shape;286;p26"/>
          <p:cNvSpPr txBox="1"/>
          <p:nvPr/>
        </p:nvSpPr>
        <p:spPr>
          <a:xfrm>
            <a:off x="4962652" y="4417619"/>
            <a:ext cx="2899580" cy="528736"/>
          </a:xfrm>
          <a:prstGeom prst="rect">
            <a:avLst/>
          </a:prstGeom>
          <a:solidFill>
            <a:srgbClr val="D5DBE5"/>
          </a:solidFill>
          <a:ln>
            <a:noFill/>
          </a:ln>
        </p:spPr>
        <p:txBody>
          <a:bodyPr spcFirstLastPara="1" wrap="square" lIns="91425" tIns="45700" rIns="91425" bIns="45700" anchor="t" anchorCtr="0">
            <a:normAutofit/>
          </a:bodyPr>
          <a:lstStyle/>
          <a:p>
            <a:pPr marL="114300" marR="0" lvl="0" indent="0" algn="l" rtl="0">
              <a:lnSpc>
                <a:spcPct val="90000"/>
              </a:lnSpc>
              <a:spcBef>
                <a:spcPts val="1000"/>
              </a:spcBef>
              <a:spcAft>
                <a:spcPts val="0"/>
              </a:spcAft>
              <a:buClr>
                <a:srgbClr val="000000"/>
              </a:buClr>
              <a:buSzPts val="2000"/>
              <a:buFont typeface="Arial"/>
              <a:buNone/>
            </a:pPr>
            <a:r>
              <a:rPr lang="es-ES" sz="2000" b="1" i="0" u="none" strike="noStrike" cap="none">
                <a:solidFill>
                  <a:schemeClr val="dk1"/>
                </a:solidFill>
                <a:latin typeface="Calibri"/>
                <a:ea typeface="Calibri"/>
                <a:cs typeface="Calibri"/>
                <a:sym typeface="Calibri"/>
              </a:rPr>
              <a:t>Cambios en la Ingesta</a:t>
            </a:r>
            <a:endParaRPr sz="2000" b="0" i="0" u="none" strike="noStrike" cap="none">
              <a:solidFill>
                <a:srgbClr val="000000"/>
              </a:solidFill>
              <a:latin typeface="Arial"/>
              <a:ea typeface="Arial"/>
              <a:cs typeface="Arial"/>
              <a:sym typeface="Arial"/>
            </a:endParaRPr>
          </a:p>
        </p:txBody>
      </p:sp>
      <p:sp>
        <p:nvSpPr>
          <p:cNvPr id="287" name="Google Shape;287;p26"/>
          <p:cNvSpPr txBox="1"/>
          <p:nvPr/>
        </p:nvSpPr>
        <p:spPr>
          <a:xfrm>
            <a:off x="4962652" y="4998866"/>
            <a:ext cx="2899580" cy="533434"/>
          </a:xfrm>
          <a:prstGeom prst="rect">
            <a:avLst/>
          </a:prstGeom>
          <a:solidFill>
            <a:srgbClr val="D5DBE5"/>
          </a:solidFill>
          <a:ln>
            <a:noFill/>
          </a:ln>
        </p:spPr>
        <p:txBody>
          <a:bodyPr spcFirstLastPara="1" wrap="square" lIns="91425" tIns="45700" rIns="91425" bIns="45700" anchor="t" anchorCtr="0">
            <a:normAutofit/>
          </a:bodyPr>
          <a:lstStyle/>
          <a:p>
            <a:pPr marL="114300" marR="0" lvl="0" indent="0" algn="l" rtl="0">
              <a:lnSpc>
                <a:spcPct val="90000"/>
              </a:lnSpc>
              <a:spcBef>
                <a:spcPts val="1000"/>
              </a:spcBef>
              <a:spcAft>
                <a:spcPts val="0"/>
              </a:spcAft>
              <a:buClr>
                <a:srgbClr val="000000"/>
              </a:buClr>
              <a:buSzPts val="2000"/>
              <a:buFont typeface="Arial"/>
              <a:buNone/>
            </a:pPr>
            <a:r>
              <a:rPr lang="es-ES" sz="2000" b="1" i="0" u="none" strike="noStrike" cap="none">
                <a:solidFill>
                  <a:schemeClr val="dk1"/>
                </a:solidFill>
                <a:latin typeface="Calibri"/>
                <a:ea typeface="Calibri"/>
                <a:cs typeface="Calibri"/>
                <a:sym typeface="Calibri"/>
              </a:rPr>
              <a:t>Síntomas GI</a:t>
            </a:r>
            <a:endParaRPr sz="2000" b="0" i="0" u="none" strike="noStrike" cap="none">
              <a:solidFill>
                <a:srgbClr val="000000"/>
              </a:solidFill>
              <a:latin typeface="Arial"/>
              <a:ea typeface="Arial"/>
              <a:cs typeface="Arial"/>
              <a:sym typeface="Arial"/>
            </a:endParaRPr>
          </a:p>
        </p:txBody>
      </p:sp>
      <p:sp>
        <p:nvSpPr>
          <p:cNvPr id="288" name="Google Shape;288;p26"/>
          <p:cNvSpPr txBox="1"/>
          <p:nvPr/>
        </p:nvSpPr>
        <p:spPr>
          <a:xfrm>
            <a:off x="4962652" y="5625011"/>
            <a:ext cx="2899580" cy="533434"/>
          </a:xfrm>
          <a:prstGeom prst="rect">
            <a:avLst/>
          </a:prstGeom>
          <a:solidFill>
            <a:srgbClr val="D5DBE5"/>
          </a:solidFill>
          <a:ln>
            <a:noFill/>
          </a:ln>
        </p:spPr>
        <p:txBody>
          <a:bodyPr spcFirstLastPara="1" wrap="square" lIns="91425" tIns="45700" rIns="91425" bIns="45700" anchor="t" anchorCtr="0">
            <a:normAutofit/>
          </a:bodyPr>
          <a:lstStyle/>
          <a:p>
            <a:pPr marL="114300" marR="0" lvl="0" indent="0" algn="l" rtl="0">
              <a:lnSpc>
                <a:spcPct val="90000"/>
              </a:lnSpc>
              <a:spcBef>
                <a:spcPts val="1000"/>
              </a:spcBef>
              <a:spcAft>
                <a:spcPts val="0"/>
              </a:spcAft>
              <a:buClr>
                <a:srgbClr val="000000"/>
              </a:buClr>
              <a:buSzPts val="2000"/>
              <a:buFont typeface="Arial"/>
              <a:buNone/>
            </a:pPr>
            <a:r>
              <a:rPr lang="es-ES" sz="2000" b="1" i="0" u="none" strike="noStrike" cap="none">
                <a:solidFill>
                  <a:schemeClr val="dk1"/>
                </a:solidFill>
                <a:latin typeface="Calibri"/>
                <a:ea typeface="Calibri"/>
                <a:cs typeface="Calibri"/>
                <a:sym typeface="Calibri"/>
              </a:rPr>
              <a:t>Capacidad funcional</a:t>
            </a:r>
            <a:endParaRPr sz="2000" b="0" i="0" u="none" strike="noStrike" cap="none">
              <a:solidFill>
                <a:srgbClr val="000000"/>
              </a:solidFill>
              <a:latin typeface="Arial"/>
              <a:ea typeface="Arial"/>
              <a:cs typeface="Arial"/>
              <a:sym typeface="Arial"/>
            </a:endParaRPr>
          </a:p>
        </p:txBody>
      </p:sp>
      <p:sp>
        <p:nvSpPr>
          <p:cNvPr id="289" name="Google Shape;289;p26"/>
          <p:cNvSpPr txBox="1"/>
          <p:nvPr/>
        </p:nvSpPr>
        <p:spPr>
          <a:xfrm>
            <a:off x="4962651" y="6205038"/>
            <a:ext cx="3674671" cy="572331"/>
          </a:xfrm>
          <a:prstGeom prst="rect">
            <a:avLst/>
          </a:prstGeom>
          <a:solidFill>
            <a:srgbClr val="D5DBE5"/>
          </a:solidFill>
          <a:ln>
            <a:noFill/>
          </a:ln>
        </p:spPr>
        <p:txBody>
          <a:bodyPr spcFirstLastPara="1" wrap="square" lIns="91425" tIns="45700" rIns="91425" bIns="45700" anchor="t" anchorCtr="0">
            <a:normAutofit/>
          </a:bodyPr>
          <a:lstStyle/>
          <a:p>
            <a:pPr marL="114300" marR="0" lvl="0" indent="0" algn="l" rtl="0">
              <a:lnSpc>
                <a:spcPct val="90000"/>
              </a:lnSpc>
              <a:spcBef>
                <a:spcPts val="1000"/>
              </a:spcBef>
              <a:spcAft>
                <a:spcPts val="0"/>
              </a:spcAft>
              <a:buClr>
                <a:srgbClr val="000000"/>
              </a:buClr>
              <a:buSzPts val="2000"/>
              <a:buFont typeface="Arial"/>
              <a:buNone/>
            </a:pPr>
            <a:r>
              <a:rPr lang="es-ES" sz="2000" b="1" i="0" u="none" strike="noStrike" cap="none">
                <a:solidFill>
                  <a:schemeClr val="dk1"/>
                </a:solidFill>
                <a:latin typeface="Calibri"/>
                <a:ea typeface="Calibri"/>
                <a:cs typeface="Calibri"/>
                <a:sym typeface="Calibri"/>
              </a:rPr>
              <a:t>Aumento de las demandas MTB</a:t>
            </a:r>
            <a:endParaRPr sz="1400" b="0" i="0" u="none" strike="noStrike" cap="none">
              <a:solidFill>
                <a:srgbClr val="000000"/>
              </a:solidFill>
              <a:latin typeface="Arial"/>
              <a:ea typeface="Arial"/>
              <a:cs typeface="Arial"/>
              <a:sym typeface="Arial"/>
            </a:endParaRPr>
          </a:p>
        </p:txBody>
      </p:sp>
      <p:sp>
        <p:nvSpPr>
          <p:cNvPr id="290" name="Google Shape;290;p26"/>
          <p:cNvSpPr/>
          <p:nvPr/>
        </p:nvSpPr>
        <p:spPr>
          <a:xfrm>
            <a:off x="7968344" y="4402360"/>
            <a:ext cx="1922385" cy="1455575"/>
          </a:xfrm>
          <a:prstGeom prst="ellipse">
            <a:avLst/>
          </a:prstGeom>
          <a:solidFill>
            <a:schemeClr val="accent1"/>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ES" sz="2800" b="1" i="0" u="none" strike="noStrike" cap="none">
                <a:solidFill>
                  <a:schemeClr val="dk1"/>
                </a:solidFill>
                <a:latin typeface="Arial"/>
                <a:ea typeface="Arial"/>
                <a:cs typeface="Arial"/>
                <a:sym typeface="Arial"/>
              </a:rPr>
              <a:t>VGS:B</a:t>
            </a:r>
            <a:endParaRPr sz="2800" b="1" i="0" u="none" strike="noStrike" cap="none">
              <a:solidFill>
                <a:schemeClr val="dk1"/>
              </a:solidFill>
              <a:latin typeface="Arial"/>
              <a:ea typeface="Arial"/>
              <a:cs typeface="Arial"/>
              <a:sym typeface="Arial"/>
            </a:endParaRPr>
          </a:p>
        </p:txBody>
      </p:sp>
      <p:sp>
        <p:nvSpPr>
          <p:cNvPr id="291" name="Google Shape;291;p26"/>
          <p:cNvSpPr txBox="1"/>
          <p:nvPr/>
        </p:nvSpPr>
        <p:spPr>
          <a:xfrm>
            <a:off x="2746160" y="4592412"/>
            <a:ext cx="1129004" cy="707886"/>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None/>
            </a:pPr>
            <a:r>
              <a:rPr lang="es-ES" sz="4000" b="1" i="0" u="none" strike="noStrike" cap="none">
                <a:solidFill>
                  <a:srgbClr val="000000"/>
                </a:solidFill>
                <a:latin typeface="Arial"/>
                <a:ea typeface="Arial"/>
                <a:cs typeface="Arial"/>
                <a:sym typeface="Arial"/>
              </a:rPr>
              <a:t>ÑN</a:t>
            </a:r>
            <a:endParaRPr sz="4000" b="1" i="0" u="none" strike="noStrike" cap="none">
              <a:solidFill>
                <a:srgbClr val="000000"/>
              </a:solidFill>
              <a:latin typeface="Arial"/>
              <a:ea typeface="Arial"/>
              <a:cs typeface="Arial"/>
              <a:sym typeface="Arial"/>
            </a:endParaRPr>
          </a:p>
        </p:txBody>
      </p:sp>
      <p:cxnSp>
        <p:nvCxnSpPr>
          <p:cNvPr id="292" name="Google Shape;292;p26"/>
          <p:cNvCxnSpPr/>
          <p:nvPr/>
        </p:nvCxnSpPr>
        <p:spPr>
          <a:xfrm>
            <a:off x="1754155" y="3498980"/>
            <a:ext cx="10198359" cy="0"/>
          </a:xfrm>
          <a:prstGeom prst="straightConnector1">
            <a:avLst/>
          </a:prstGeom>
          <a:noFill/>
          <a:ln w="57150" cap="flat" cmpd="sng">
            <a:solidFill>
              <a:srgbClr val="3E6EC2"/>
            </a:solidFill>
            <a:prstDash val="solid"/>
            <a:round/>
            <a:headEnd type="none" w="sm" len="sm"/>
            <a:tailEnd type="none" w="sm" len="sm"/>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78"/>
                                        </p:tgtEl>
                                        <p:attrNameLst>
                                          <p:attrName>style.visibility</p:attrName>
                                        </p:attrNameLst>
                                      </p:cBhvr>
                                      <p:to>
                                        <p:strVal val="visible"/>
                                      </p:to>
                                    </p:set>
                                    <p:anim calcmode="lin" valueType="num">
                                      <p:cBhvr additive="base">
                                        <p:cTn id="7" dur="500"/>
                                        <p:tgtEl>
                                          <p:spTgt spid="278"/>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279"/>
                                        </p:tgtEl>
                                        <p:attrNameLst>
                                          <p:attrName>style.visibility</p:attrName>
                                        </p:attrNameLst>
                                      </p:cBhvr>
                                      <p:to>
                                        <p:strVal val="visible"/>
                                      </p:to>
                                    </p:set>
                                    <p:anim calcmode="lin" valueType="num">
                                      <p:cBhvr additive="base">
                                        <p:cTn id="12" dur="500"/>
                                        <p:tgtEl>
                                          <p:spTgt spid="279"/>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280"/>
                                        </p:tgtEl>
                                        <p:attrNameLst>
                                          <p:attrName>style.visibility</p:attrName>
                                        </p:attrNameLst>
                                      </p:cBhvr>
                                      <p:to>
                                        <p:strVal val="visible"/>
                                      </p:to>
                                    </p:set>
                                    <p:anim calcmode="lin" valueType="num">
                                      <p:cBhvr additive="base">
                                        <p:cTn id="17" dur="500"/>
                                        <p:tgtEl>
                                          <p:spTgt spid="280"/>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281"/>
                                        </p:tgtEl>
                                        <p:attrNameLst>
                                          <p:attrName>style.visibility</p:attrName>
                                        </p:attrNameLst>
                                      </p:cBhvr>
                                      <p:to>
                                        <p:strVal val="visible"/>
                                      </p:to>
                                    </p:set>
                                    <p:anim calcmode="lin" valueType="num">
                                      <p:cBhvr additive="base">
                                        <p:cTn id="22" dur="500"/>
                                        <p:tgtEl>
                                          <p:spTgt spid="281"/>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282"/>
                                        </p:tgtEl>
                                        <p:attrNameLst>
                                          <p:attrName>style.visibility</p:attrName>
                                        </p:attrNameLst>
                                      </p:cBhvr>
                                      <p:to>
                                        <p:strVal val="visible"/>
                                      </p:to>
                                    </p:set>
                                    <p:anim calcmode="lin" valueType="num">
                                      <p:cBhvr additive="base">
                                        <p:cTn id="27" dur="500"/>
                                        <p:tgtEl>
                                          <p:spTgt spid="282"/>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285"/>
                                        </p:tgtEl>
                                        <p:attrNameLst>
                                          <p:attrName>style.visibility</p:attrName>
                                        </p:attrNameLst>
                                      </p:cBhvr>
                                      <p:to>
                                        <p:strVal val="visible"/>
                                      </p:to>
                                    </p:set>
                                    <p:anim calcmode="lin" valueType="num">
                                      <p:cBhvr additive="base">
                                        <p:cTn id="32" dur="500"/>
                                        <p:tgtEl>
                                          <p:spTgt spid="285"/>
                                        </p:tgtEl>
                                        <p:attrNameLst>
                                          <p:attrName>ppt_y</p:attrName>
                                        </p:attrNameLst>
                                      </p:cBhvr>
                                      <p:tavLst>
                                        <p:tav tm="0">
                                          <p:val>
                                            <p:strVal val="#ppt_y+1"/>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286"/>
                                        </p:tgtEl>
                                        <p:attrNameLst>
                                          <p:attrName>style.visibility</p:attrName>
                                        </p:attrNameLst>
                                      </p:cBhvr>
                                      <p:to>
                                        <p:strVal val="visible"/>
                                      </p:to>
                                    </p:set>
                                    <p:anim calcmode="lin" valueType="num">
                                      <p:cBhvr additive="base">
                                        <p:cTn id="37" dur="500"/>
                                        <p:tgtEl>
                                          <p:spTgt spid="286"/>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nodeType="clickEffect">
                                  <p:stCondLst>
                                    <p:cond delay="0"/>
                                  </p:stCondLst>
                                  <p:childTnLst>
                                    <p:set>
                                      <p:cBhvr>
                                        <p:cTn id="41" dur="1" fill="hold">
                                          <p:stCondLst>
                                            <p:cond delay="0"/>
                                          </p:stCondLst>
                                        </p:cTn>
                                        <p:tgtEl>
                                          <p:spTgt spid="287"/>
                                        </p:tgtEl>
                                        <p:attrNameLst>
                                          <p:attrName>style.visibility</p:attrName>
                                        </p:attrNameLst>
                                      </p:cBhvr>
                                      <p:to>
                                        <p:strVal val="visible"/>
                                      </p:to>
                                    </p:set>
                                    <p:anim calcmode="lin" valueType="num">
                                      <p:cBhvr additive="base">
                                        <p:cTn id="42" dur="500"/>
                                        <p:tgtEl>
                                          <p:spTgt spid="287"/>
                                        </p:tgtEl>
                                        <p:attrNameLst>
                                          <p:attrName>ppt_y</p:attrName>
                                        </p:attrNameLst>
                                      </p:cBhvr>
                                      <p:tavLst>
                                        <p:tav tm="0">
                                          <p:val>
                                            <p:strVal val="#ppt_y+1"/>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288"/>
                                        </p:tgtEl>
                                        <p:attrNameLst>
                                          <p:attrName>style.visibility</p:attrName>
                                        </p:attrNameLst>
                                      </p:cBhvr>
                                      <p:to>
                                        <p:strVal val="visible"/>
                                      </p:to>
                                    </p:set>
                                    <p:anim calcmode="lin" valueType="num">
                                      <p:cBhvr additive="base">
                                        <p:cTn id="47" dur="500"/>
                                        <p:tgtEl>
                                          <p:spTgt spid="288"/>
                                        </p:tgtEl>
                                        <p:attrNameLst>
                                          <p:attrName>ppt_y</p:attrName>
                                        </p:attrNameLst>
                                      </p:cBhvr>
                                      <p:tavLst>
                                        <p:tav tm="0">
                                          <p:val>
                                            <p:strVal val="#ppt_y+1"/>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2" presetClass="entr" presetSubtype="4" fill="hold" nodeType="clickEffect">
                                  <p:stCondLst>
                                    <p:cond delay="0"/>
                                  </p:stCondLst>
                                  <p:childTnLst>
                                    <p:set>
                                      <p:cBhvr>
                                        <p:cTn id="51" dur="1" fill="hold">
                                          <p:stCondLst>
                                            <p:cond delay="0"/>
                                          </p:stCondLst>
                                        </p:cTn>
                                        <p:tgtEl>
                                          <p:spTgt spid="289"/>
                                        </p:tgtEl>
                                        <p:attrNameLst>
                                          <p:attrName>style.visibility</p:attrName>
                                        </p:attrNameLst>
                                      </p:cBhvr>
                                      <p:to>
                                        <p:strVal val="visible"/>
                                      </p:to>
                                    </p:set>
                                    <p:anim calcmode="lin" valueType="num">
                                      <p:cBhvr additive="base">
                                        <p:cTn id="52" dur="500"/>
                                        <p:tgtEl>
                                          <p:spTgt spid="28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Google Shape;297;p5"/>
          <p:cNvSpPr/>
          <p:nvPr/>
        </p:nvSpPr>
        <p:spPr>
          <a:xfrm>
            <a:off x="0" y="1"/>
            <a:ext cx="1595017" cy="6857999"/>
          </a:xfrm>
          <a:prstGeom prst="rect">
            <a:avLst/>
          </a:prstGeom>
          <a:solidFill>
            <a:srgbClr val="2F5496"/>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600"/>
              <a:buFont typeface="Arial"/>
              <a:buNone/>
            </a:pPr>
            <a:endParaRPr sz="1600" b="1" i="0" u="none" strike="noStrike" cap="none">
              <a:solidFill>
                <a:schemeClr val="lt1"/>
              </a:solidFill>
              <a:latin typeface="Calibri"/>
              <a:ea typeface="Calibri"/>
              <a:cs typeface="Calibri"/>
              <a:sym typeface="Calibri"/>
            </a:endParaRPr>
          </a:p>
        </p:txBody>
      </p:sp>
      <p:pic>
        <p:nvPicPr>
          <p:cNvPr id="298" name="Google Shape;298;p5"/>
          <p:cNvPicPr preferRelativeResize="0"/>
          <p:nvPr/>
        </p:nvPicPr>
        <p:blipFill rotWithShape="1">
          <a:blip r:embed="rId3">
            <a:alphaModFix/>
          </a:blip>
          <a:srcRect r="78648"/>
          <a:stretch/>
        </p:blipFill>
        <p:spPr>
          <a:xfrm>
            <a:off x="123620" y="5222806"/>
            <a:ext cx="1347775" cy="1411205"/>
          </a:xfrm>
          <a:prstGeom prst="rect">
            <a:avLst/>
          </a:prstGeom>
          <a:noFill/>
          <a:ln>
            <a:noFill/>
          </a:ln>
        </p:spPr>
      </p:pic>
      <p:sp>
        <p:nvSpPr>
          <p:cNvPr id="299" name="Google Shape;299;p5"/>
          <p:cNvSpPr txBox="1"/>
          <p:nvPr/>
        </p:nvSpPr>
        <p:spPr>
          <a:xfrm rot="-5400000">
            <a:off x="-1705369" y="2543694"/>
            <a:ext cx="5005751" cy="64633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600"/>
              <a:buFont typeface="Arial"/>
              <a:buNone/>
            </a:pPr>
            <a:r>
              <a:rPr lang="es-ES" sz="3600" b="1" i="0" u="none" strike="noStrike" cap="none">
                <a:solidFill>
                  <a:schemeClr val="lt1"/>
                </a:solidFill>
                <a:latin typeface="Calibri"/>
                <a:ea typeface="Calibri"/>
                <a:cs typeface="Calibri"/>
                <a:sym typeface="Calibri"/>
              </a:rPr>
              <a:t>DISFAGIA - NUTRICIÓN</a:t>
            </a:r>
            <a:endParaRPr sz="3600" b="1" i="0" u="none" strike="noStrike" cap="none">
              <a:solidFill>
                <a:schemeClr val="lt1"/>
              </a:solidFill>
              <a:latin typeface="Calibri"/>
              <a:ea typeface="Calibri"/>
              <a:cs typeface="Calibri"/>
              <a:sym typeface="Calibri"/>
            </a:endParaRPr>
          </a:p>
        </p:txBody>
      </p:sp>
      <p:sp>
        <p:nvSpPr>
          <p:cNvPr id="300" name="Google Shape;300;p5"/>
          <p:cNvSpPr txBox="1"/>
          <p:nvPr/>
        </p:nvSpPr>
        <p:spPr>
          <a:xfrm>
            <a:off x="2069358" y="354744"/>
            <a:ext cx="8207667" cy="70784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s-ES" sz="4000" b="1" i="0" u="none" strike="noStrike" cap="none">
                <a:solidFill>
                  <a:schemeClr val="dk1"/>
                </a:solidFill>
                <a:latin typeface="Calibri"/>
                <a:ea typeface="Calibri"/>
                <a:cs typeface="Calibri"/>
                <a:sym typeface="Calibri"/>
              </a:rPr>
              <a:t>DISEÑO DE PLAN DE ALIMENTACIÓN </a:t>
            </a:r>
            <a:endParaRPr sz="4000" b="1" i="0" u="none" strike="noStrike" cap="none">
              <a:solidFill>
                <a:schemeClr val="dk1"/>
              </a:solidFill>
              <a:latin typeface="Calibri"/>
              <a:ea typeface="Calibri"/>
              <a:cs typeface="Calibri"/>
              <a:sym typeface="Calibri"/>
            </a:endParaRPr>
          </a:p>
        </p:txBody>
      </p:sp>
      <p:sp>
        <p:nvSpPr>
          <p:cNvPr id="301" name="Google Shape;301;p5"/>
          <p:cNvSpPr txBox="1"/>
          <p:nvPr/>
        </p:nvSpPr>
        <p:spPr>
          <a:xfrm>
            <a:off x="2069357" y="1278495"/>
            <a:ext cx="5265000" cy="101562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s-ES" sz="2000" b="1" i="0" u="none" strike="noStrike" cap="none">
                <a:solidFill>
                  <a:srgbClr val="2F5496"/>
                </a:solidFill>
                <a:highlight>
                  <a:srgbClr val="FFFF00"/>
                </a:highlight>
                <a:latin typeface="Calibri"/>
                <a:ea typeface="Calibri"/>
                <a:cs typeface="Calibri"/>
                <a:sym typeface="Calibri"/>
              </a:rPr>
              <a:t>REQUERIMIENTO NUTRICIONAL</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s-ES" sz="2000" b="0" i="0" u="none" strike="noStrike" cap="none">
                <a:solidFill>
                  <a:schemeClr val="dk1"/>
                </a:solidFill>
                <a:latin typeface="Calibri"/>
                <a:ea typeface="Calibri"/>
                <a:cs typeface="Calibri"/>
                <a:sym typeface="Calibri"/>
              </a:rPr>
              <a:t>IMC &lt;30 = 25 calorías PA/1,2 gr de proteínas </a:t>
            </a:r>
            <a:endParaRPr sz="20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s-ES" sz="2000" b="0" i="0" u="none" strike="noStrike" cap="none">
                <a:solidFill>
                  <a:schemeClr val="dk1"/>
                </a:solidFill>
                <a:latin typeface="Calibri"/>
                <a:ea typeface="Calibri"/>
                <a:cs typeface="Calibri"/>
                <a:sym typeface="Calibri"/>
              </a:rPr>
              <a:t>IMC &gt;30= 11 calorías PA/2 gr de proteínas</a:t>
            </a:r>
            <a:endParaRPr sz="1400" b="0" i="0" u="none" strike="noStrike" cap="none">
              <a:solidFill>
                <a:srgbClr val="000000"/>
              </a:solidFill>
              <a:latin typeface="Arial"/>
              <a:ea typeface="Arial"/>
              <a:cs typeface="Arial"/>
              <a:sym typeface="Arial"/>
            </a:endParaRPr>
          </a:p>
        </p:txBody>
      </p:sp>
      <p:sp>
        <p:nvSpPr>
          <p:cNvPr id="302" name="Google Shape;302;p5"/>
          <p:cNvSpPr/>
          <p:nvPr/>
        </p:nvSpPr>
        <p:spPr>
          <a:xfrm>
            <a:off x="7129223" y="1280583"/>
            <a:ext cx="4621280" cy="3945456"/>
          </a:xfrm>
          <a:prstGeom prst="irregularSeal1">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ES" sz="1800" b="1" i="0" u="none" strike="noStrike" cap="none">
                <a:solidFill>
                  <a:schemeClr val="lt1"/>
                </a:solidFill>
                <a:latin typeface="Calibri"/>
                <a:ea typeface="Calibri"/>
                <a:cs typeface="Calibri"/>
                <a:sym typeface="Calibri"/>
              </a:rPr>
              <a:t>NUNCA RETIRAR LA SONDA DE ALIMENTACIÓN</a:t>
            </a:r>
            <a:endParaRPr sz="1800" b="1" i="0" u="none" strike="noStrike" cap="none">
              <a:solidFill>
                <a:schemeClr val="lt1"/>
              </a:solidFill>
              <a:latin typeface="Calibri"/>
              <a:ea typeface="Calibri"/>
              <a:cs typeface="Calibri"/>
              <a:sym typeface="Calibri"/>
            </a:endParaRPr>
          </a:p>
        </p:txBody>
      </p:sp>
      <p:sp>
        <p:nvSpPr>
          <p:cNvPr id="303" name="Google Shape;303;p5"/>
          <p:cNvSpPr txBox="1"/>
          <p:nvPr/>
        </p:nvSpPr>
        <p:spPr>
          <a:xfrm>
            <a:off x="2069357" y="4652354"/>
            <a:ext cx="6776063" cy="178506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s-ES" sz="2000" b="1" i="0" u="none" strike="noStrike" cap="none">
                <a:solidFill>
                  <a:srgbClr val="2F5496"/>
                </a:solidFill>
                <a:highlight>
                  <a:srgbClr val="FFFF00"/>
                </a:highlight>
                <a:latin typeface="Calibri"/>
                <a:ea typeface="Calibri"/>
                <a:cs typeface="Calibri"/>
                <a:sym typeface="Calibri"/>
              </a:rPr>
              <a:t>BARRERAS PARA INGESTAS ADECUADAS DE ALIMENTOS:</a:t>
            </a:r>
            <a:endParaRPr sz="2000" b="1" i="0" u="none" strike="noStrike" cap="none">
              <a:solidFill>
                <a:srgbClr val="2F5496"/>
              </a:solidFill>
              <a:highlight>
                <a:srgbClr val="FFFF00"/>
              </a:highlight>
              <a:latin typeface="Arial"/>
              <a:ea typeface="Arial"/>
              <a:cs typeface="Arial"/>
              <a:sym typeface="Arial"/>
            </a:endParaRPr>
          </a:p>
          <a:p>
            <a:pPr marL="285750" marR="0" lvl="0" indent="-285750" algn="l" rtl="0">
              <a:lnSpc>
                <a:spcPct val="100000"/>
              </a:lnSpc>
              <a:spcBef>
                <a:spcPts val="0"/>
              </a:spcBef>
              <a:spcAft>
                <a:spcPts val="0"/>
              </a:spcAft>
              <a:buClr>
                <a:schemeClr val="dk1"/>
              </a:buClr>
              <a:buSzPts val="1800"/>
              <a:buFont typeface="Arial"/>
              <a:buChar char="•"/>
            </a:pPr>
            <a:r>
              <a:rPr lang="es-ES" sz="1800" b="0" i="0" u="none" strike="noStrike" cap="none">
                <a:solidFill>
                  <a:schemeClr val="dk1"/>
                </a:solidFill>
                <a:latin typeface="Calibri"/>
                <a:ea typeface="Calibri"/>
                <a:cs typeface="Calibri"/>
                <a:sym typeface="Calibri"/>
              </a:rPr>
              <a:t>Falta de apetito</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chemeClr val="dk1"/>
              </a:buClr>
              <a:buSzPts val="1800"/>
              <a:buFont typeface="Arial"/>
              <a:buChar char="•"/>
            </a:pPr>
            <a:r>
              <a:rPr lang="es-ES" sz="1800" b="0" i="0" u="none" strike="noStrike" cap="none">
                <a:solidFill>
                  <a:schemeClr val="dk1"/>
                </a:solidFill>
                <a:latin typeface="Calibri"/>
                <a:ea typeface="Calibri"/>
                <a:cs typeface="Calibri"/>
                <a:sym typeface="Calibri"/>
              </a:rPr>
              <a:t>Náuseas, vómitos</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chemeClr val="dk1"/>
              </a:buClr>
              <a:buSzPts val="1800"/>
              <a:buFont typeface="Arial"/>
              <a:buChar char="•"/>
            </a:pPr>
            <a:r>
              <a:rPr lang="es-ES" sz="1800" b="0" i="0" u="none" strike="noStrike" cap="none">
                <a:solidFill>
                  <a:schemeClr val="dk1"/>
                </a:solidFill>
                <a:latin typeface="Calibri"/>
                <a:ea typeface="Calibri"/>
                <a:cs typeface="Calibri"/>
                <a:sym typeface="Calibri"/>
              </a:rPr>
              <a:t>No le gusta la comida</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chemeClr val="dk1"/>
              </a:buClr>
              <a:buSzPts val="1800"/>
              <a:buFont typeface="Arial"/>
              <a:buChar char="•"/>
            </a:pPr>
            <a:r>
              <a:rPr lang="es-ES" sz="1800" b="0" i="0" u="none" strike="noStrike" cap="none">
                <a:solidFill>
                  <a:schemeClr val="dk1"/>
                </a:solidFill>
                <a:latin typeface="Calibri"/>
                <a:ea typeface="Calibri"/>
                <a:cs typeface="Calibri"/>
                <a:sym typeface="Calibri"/>
              </a:rPr>
              <a:t>Dificultad de masticación deglución</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chemeClr val="dk1"/>
              </a:buClr>
              <a:buSzPts val="1800"/>
              <a:buFont typeface="Arial"/>
              <a:buChar char="•"/>
            </a:pPr>
            <a:r>
              <a:rPr lang="es-ES" sz="1800" b="0" i="0" u="none" strike="noStrike" cap="none">
                <a:solidFill>
                  <a:schemeClr val="dk1"/>
                </a:solidFill>
                <a:latin typeface="Calibri"/>
                <a:ea typeface="Calibri"/>
                <a:cs typeface="Calibri"/>
                <a:sym typeface="Calibri"/>
              </a:rPr>
              <a:t>Estado mental cognitivo</a:t>
            </a:r>
            <a:endParaRPr sz="1400" b="0" i="0" u="none" strike="noStrike" cap="none">
              <a:solidFill>
                <a:srgbClr val="000000"/>
              </a:solidFill>
              <a:latin typeface="Arial"/>
              <a:ea typeface="Arial"/>
              <a:cs typeface="Arial"/>
              <a:sym typeface="Arial"/>
            </a:endParaRPr>
          </a:p>
        </p:txBody>
      </p:sp>
      <p:pic>
        <p:nvPicPr>
          <p:cNvPr id="304" name="Google Shape;304;p5"/>
          <p:cNvPicPr preferRelativeResize="0"/>
          <p:nvPr/>
        </p:nvPicPr>
        <p:blipFill rotWithShape="1">
          <a:blip r:embed="rId4">
            <a:alphaModFix/>
          </a:blip>
          <a:srcRect/>
          <a:stretch/>
        </p:blipFill>
        <p:spPr>
          <a:xfrm>
            <a:off x="2141290" y="2241946"/>
            <a:ext cx="2374727" cy="1248842"/>
          </a:xfrm>
          <a:prstGeom prst="rect">
            <a:avLst/>
          </a:prstGeom>
          <a:noFill/>
          <a:ln>
            <a:noFill/>
          </a:ln>
        </p:spPr>
      </p:pic>
      <p:pic>
        <p:nvPicPr>
          <p:cNvPr id="305" name="Google Shape;305;p5"/>
          <p:cNvPicPr preferRelativeResize="0"/>
          <p:nvPr/>
        </p:nvPicPr>
        <p:blipFill rotWithShape="1">
          <a:blip r:embed="rId5">
            <a:alphaModFix/>
          </a:blip>
          <a:srcRect/>
          <a:stretch/>
        </p:blipFill>
        <p:spPr>
          <a:xfrm>
            <a:off x="4811474" y="2319481"/>
            <a:ext cx="1930659" cy="1373679"/>
          </a:xfrm>
          <a:prstGeom prst="rect">
            <a:avLst/>
          </a:prstGeom>
          <a:noFill/>
          <a:ln>
            <a:noFill/>
          </a:ln>
        </p:spPr>
      </p:pic>
      <p:pic>
        <p:nvPicPr>
          <p:cNvPr id="306" name="Google Shape;306;p5"/>
          <p:cNvPicPr preferRelativeResize="0"/>
          <p:nvPr/>
        </p:nvPicPr>
        <p:blipFill rotWithShape="1">
          <a:blip r:embed="rId6">
            <a:alphaModFix/>
          </a:blip>
          <a:srcRect/>
          <a:stretch/>
        </p:blipFill>
        <p:spPr>
          <a:xfrm>
            <a:off x="2431270" y="3476091"/>
            <a:ext cx="2084747" cy="1072346"/>
          </a:xfrm>
          <a:prstGeom prst="rect">
            <a:avLst/>
          </a:prstGeom>
          <a:noFill/>
          <a:ln>
            <a:noFill/>
          </a:ln>
        </p:spPr>
      </p:pic>
      <p:sp>
        <p:nvSpPr>
          <p:cNvPr id="307" name="Google Shape;307;p5"/>
          <p:cNvSpPr txBox="1"/>
          <p:nvPr/>
        </p:nvSpPr>
        <p:spPr>
          <a:xfrm>
            <a:off x="6811346" y="5369735"/>
            <a:ext cx="5257033" cy="923289"/>
          </a:xfrm>
          <a:prstGeom prst="rect">
            <a:avLst/>
          </a:prstGeom>
          <a:solidFill>
            <a:srgbClr val="D8E2F3"/>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s-ES" sz="1800" b="1" i="0" u="none" strike="noStrike" cap="none">
                <a:solidFill>
                  <a:schemeClr val="dk1"/>
                </a:solidFill>
                <a:latin typeface="Calibri"/>
                <a:ea typeface="Calibri"/>
                <a:cs typeface="Calibri"/>
                <a:sym typeface="Calibri"/>
              </a:rPr>
              <a:t>PROMEDIO DE TIEMPO PARA INICIO DE UNA ALIMENTACIÓN POR VÍA ORAL ES DE 76 HS POST EXTUBACIÓN = 3,1 DÍAS.</a:t>
            </a:r>
            <a:endParaRPr sz="1800" b="1" i="0" u="none" strike="noStrike" cap="none">
              <a:solidFill>
                <a:schemeClr val="dk1"/>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01"/>
                                        </p:tgtEl>
                                        <p:attrNameLst>
                                          <p:attrName>style.visibility</p:attrName>
                                        </p:attrNameLst>
                                      </p:cBhvr>
                                      <p:to>
                                        <p:strVal val="visible"/>
                                      </p:to>
                                    </p:set>
                                    <p:anim calcmode="lin" valueType="num">
                                      <p:cBhvr additive="base">
                                        <p:cTn id="7" dur="500"/>
                                        <p:tgtEl>
                                          <p:spTgt spid="301"/>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04"/>
                                        </p:tgtEl>
                                        <p:attrNameLst>
                                          <p:attrName>style.visibility</p:attrName>
                                        </p:attrNameLst>
                                      </p:cBhvr>
                                      <p:to>
                                        <p:strVal val="visible"/>
                                      </p:to>
                                    </p:set>
                                    <p:animEffect transition="in" filter="fade">
                                      <p:cBhvr>
                                        <p:cTn id="12" dur="2000"/>
                                        <p:tgtEl>
                                          <p:spTgt spid="30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01"/>
                                        </p:tgtEl>
                                        <p:attrNameLst>
                                          <p:attrName>style.visibility</p:attrName>
                                        </p:attrNameLst>
                                      </p:cBhvr>
                                      <p:to>
                                        <p:strVal val="visible"/>
                                      </p:to>
                                    </p:set>
                                    <p:animEffect transition="in" filter="fade">
                                      <p:cBhvr>
                                        <p:cTn id="17" dur="2000"/>
                                        <p:tgtEl>
                                          <p:spTgt spid="30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06"/>
                                        </p:tgtEl>
                                        <p:attrNameLst>
                                          <p:attrName>style.visibility</p:attrName>
                                        </p:attrNameLst>
                                      </p:cBhvr>
                                      <p:to>
                                        <p:strVal val="visible"/>
                                      </p:to>
                                    </p:set>
                                    <p:animEffect transition="in" filter="fade">
                                      <p:cBhvr>
                                        <p:cTn id="22" dur="2000"/>
                                        <p:tgtEl>
                                          <p:spTgt spid="306"/>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303"/>
                                        </p:tgtEl>
                                        <p:attrNameLst>
                                          <p:attrName>style.visibility</p:attrName>
                                        </p:attrNameLst>
                                      </p:cBhvr>
                                      <p:to>
                                        <p:strVal val="visible"/>
                                      </p:to>
                                    </p:set>
                                    <p:anim calcmode="lin" valueType="num">
                                      <p:cBhvr additive="base">
                                        <p:cTn id="27" dur="500"/>
                                        <p:tgtEl>
                                          <p:spTgt spid="303"/>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02"/>
                                        </p:tgtEl>
                                        <p:attrNameLst>
                                          <p:attrName>style.visibility</p:attrName>
                                        </p:attrNameLst>
                                      </p:cBhvr>
                                      <p:to>
                                        <p:strVal val="visible"/>
                                      </p:to>
                                    </p:set>
                                    <p:animEffect transition="in" filter="fade">
                                      <p:cBhvr>
                                        <p:cTn id="32" dur="500"/>
                                        <p:tgtEl>
                                          <p:spTgt spid="3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Google Shape;312;p41"/>
          <p:cNvSpPr/>
          <p:nvPr/>
        </p:nvSpPr>
        <p:spPr>
          <a:xfrm>
            <a:off x="0" y="1"/>
            <a:ext cx="1595017" cy="6857999"/>
          </a:xfrm>
          <a:prstGeom prst="rect">
            <a:avLst/>
          </a:prstGeom>
          <a:solidFill>
            <a:srgbClr val="2F5496"/>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600"/>
              <a:buFont typeface="Arial"/>
              <a:buNone/>
            </a:pPr>
            <a:endParaRPr sz="1600" b="1" i="0" u="none" strike="noStrike" cap="none">
              <a:solidFill>
                <a:schemeClr val="lt1"/>
              </a:solidFill>
              <a:latin typeface="Calibri"/>
              <a:ea typeface="Calibri"/>
              <a:cs typeface="Calibri"/>
              <a:sym typeface="Calibri"/>
            </a:endParaRPr>
          </a:p>
        </p:txBody>
      </p:sp>
      <p:pic>
        <p:nvPicPr>
          <p:cNvPr id="313" name="Google Shape;313;p41"/>
          <p:cNvPicPr preferRelativeResize="0"/>
          <p:nvPr/>
        </p:nvPicPr>
        <p:blipFill rotWithShape="1">
          <a:blip r:embed="rId3">
            <a:alphaModFix/>
          </a:blip>
          <a:srcRect r="78648"/>
          <a:stretch/>
        </p:blipFill>
        <p:spPr>
          <a:xfrm>
            <a:off x="123620" y="5222806"/>
            <a:ext cx="1347775" cy="1411205"/>
          </a:xfrm>
          <a:prstGeom prst="rect">
            <a:avLst/>
          </a:prstGeom>
          <a:noFill/>
          <a:ln>
            <a:noFill/>
          </a:ln>
        </p:spPr>
      </p:pic>
      <p:sp>
        <p:nvSpPr>
          <p:cNvPr id="314" name="Google Shape;314;p41"/>
          <p:cNvSpPr txBox="1"/>
          <p:nvPr/>
        </p:nvSpPr>
        <p:spPr>
          <a:xfrm rot="-5400000">
            <a:off x="-1705369" y="2543694"/>
            <a:ext cx="5005751" cy="64633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600"/>
              <a:buFont typeface="Arial"/>
              <a:buNone/>
            </a:pPr>
            <a:r>
              <a:rPr lang="es-ES" sz="3600" b="1" i="0" u="none" strike="noStrike" cap="none">
                <a:solidFill>
                  <a:schemeClr val="lt1"/>
                </a:solidFill>
                <a:latin typeface="Calibri"/>
                <a:ea typeface="Calibri"/>
                <a:cs typeface="Calibri"/>
                <a:sym typeface="Calibri"/>
              </a:rPr>
              <a:t>DISFAGIA - NUTRICIÓN</a:t>
            </a:r>
            <a:endParaRPr sz="3600" b="1" i="0" u="none" strike="noStrike" cap="none">
              <a:solidFill>
                <a:schemeClr val="lt1"/>
              </a:solidFill>
              <a:latin typeface="Calibri"/>
              <a:ea typeface="Calibri"/>
              <a:cs typeface="Calibri"/>
              <a:sym typeface="Calibri"/>
            </a:endParaRPr>
          </a:p>
        </p:txBody>
      </p:sp>
      <p:pic>
        <p:nvPicPr>
          <p:cNvPr id="315" name="Google Shape;315;p41"/>
          <p:cNvPicPr preferRelativeResize="0"/>
          <p:nvPr/>
        </p:nvPicPr>
        <p:blipFill rotWithShape="1">
          <a:blip r:embed="rId4">
            <a:alphaModFix/>
          </a:blip>
          <a:srcRect l="8175" t="12381" r="13214" b="37143"/>
          <a:stretch/>
        </p:blipFill>
        <p:spPr>
          <a:xfrm>
            <a:off x="3540754" y="261347"/>
            <a:ext cx="6265201" cy="645669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Google Shape;320;p4"/>
          <p:cNvSpPr/>
          <p:nvPr/>
        </p:nvSpPr>
        <p:spPr>
          <a:xfrm>
            <a:off x="0" y="1"/>
            <a:ext cx="1595017" cy="6857999"/>
          </a:xfrm>
          <a:prstGeom prst="rect">
            <a:avLst/>
          </a:prstGeom>
          <a:solidFill>
            <a:srgbClr val="2F5496"/>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600"/>
              <a:buFont typeface="Arial"/>
              <a:buNone/>
            </a:pPr>
            <a:endParaRPr sz="1600" b="1" i="0" u="none" strike="noStrike" cap="none">
              <a:solidFill>
                <a:schemeClr val="lt1"/>
              </a:solidFill>
              <a:latin typeface="Calibri"/>
              <a:ea typeface="Calibri"/>
              <a:cs typeface="Calibri"/>
              <a:sym typeface="Calibri"/>
            </a:endParaRPr>
          </a:p>
        </p:txBody>
      </p:sp>
      <p:pic>
        <p:nvPicPr>
          <p:cNvPr id="321" name="Google Shape;321;p4"/>
          <p:cNvPicPr preferRelativeResize="0"/>
          <p:nvPr/>
        </p:nvPicPr>
        <p:blipFill rotWithShape="1">
          <a:blip r:embed="rId3">
            <a:alphaModFix/>
          </a:blip>
          <a:srcRect r="78648"/>
          <a:stretch/>
        </p:blipFill>
        <p:spPr>
          <a:xfrm>
            <a:off x="123620" y="5222806"/>
            <a:ext cx="1347775" cy="1411205"/>
          </a:xfrm>
          <a:prstGeom prst="rect">
            <a:avLst/>
          </a:prstGeom>
          <a:noFill/>
          <a:ln>
            <a:noFill/>
          </a:ln>
        </p:spPr>
      </p:pic>
      <p:sp>
        <p:nvSpPr>
          <p:cNvPr id="322" name="Google Shape;322;p4"/>
          <p:cNvSpPr txBox="1"/>
          <p:nvPr/>
        </p:nvSpPr>
        <p:spPr>
          <a:xfrm rot="-5400000">
            <a:off x="-1705369" y="2543694"/>
            <a:ext cx="5005751" cy="64633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600"/>
              <a:buFont typeface="Arial"/>
              <a:buNone/>
            </a:pPr>
            <a:r>
              <a:rPr lang="es-ES" sz="3600" b="1" i="0" u="none" strike="noStrike" cap="none">
                <a:solidFill>
                  <a:schemeClr val="lt1"/>
                </a:solidFill>
                <a:latin typeface="Calibri"/>
                <a:ea typeface="Calibri"/>
                <a:cs typeface="Calibri"/>
                <a:sym typeface="Calibri"/>
              </a:rPr>
              <a:t>DISFAGIA - NUTRICIÓN</a:t>
            </a:r>
            <a:endParaRPr sz="3600" b="1" i="0" u="none" strike="noStrike" cap="none">
              <a:solidFill>
                <a:schemeClr val="lt1"/>
              </a:solidFill>
              <a:latin typeface="Calibri"/>
              <a:ea typeface="Calibri"/>
              <a:cs typeface="Calibri"/>
              <a:sym typeface="Calibri"/>
            </a:endParaRPr>
          </a:p>
        </p:txBody>
      </p:sp>
      <p:sp>
        <p:nvSpPr>
          <p:cNvPr id="323" name="Google Shape;323;p4"/>
          <p:cNvSpPr txBox="1"/>
          <p:nvPr/>
        </p:nvSpPr>
        <p:spPr>
          <a:xfrm>
            <a:off x="1945738" y="317535"/>
            <a:ext cx="8521476" cy="70788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s-ES" sz="4000" b="1" i="0" u="none" strike="noStrike" cap="none">
                <a:solidFill>
                  <a:schemeClr val="dk1"/>
                </a:solidFill>
                <a:latin typeface="Calibri"/>
                <a:ea typeface="Calibri"/>
                <a:cs typeface="Calibri"/>
                <a:sym typeface="Calibri"/>
              </a:rPr>
              <a:t>TRANSICIÓN NUTRICIONAL EFECTIVA</a:t>
            </a:r>
            <a:endParaRPr sz="4000" b="1" i="0" u="none" strike="noStrike" cap="none">
              <a:solidFill>
                <a:schemeClr val="dk1"/>
              </a:solidFill>
              <a:latin typeface="Calibri"/>
              <a:ea typeface="Calibri"/>
              <a:cs typeface="Calibri"/>
              <a:sym typeface="Calibri"/>
            </a:endParaRPr>
          </a:p>
        </p:txBody>
      </p:sp>
      <p:sp>
        <p:nvSpPr>
          <p:cNvPr id="324" name="Google Shape;324;p4"/>
          <p:cNvSpPr txBox="1"/>
          <p:nvPr/>
        </p:nvSpPr>
        <p:spPr>
          <a:xfrm>
            <a:off x="1993472" y="1228315"/>
            <a:ext cx="2995835" cy="750934"/>
          </a:xfrm>
          <a:prstGeom prst="rect">
            <a:avLst/>
          </a:prstGeom>
          <a:solidFill>
            <a:srgbClr val="D5DBE5"/>
          </a:solidFill>
          <a:ln>
            <a:noFill/>
          </a:ln>
        </p:spPr>
        <p:txBody>
          <a:bodyPr spcFirstLastPara="1" wrap="square" lIns="91425" tIns="45700" rIns="91425" bIns="45700" anchor="t" anchorCtr="0">
            <a:spAutoFit/>
          </a:bodyPr>
          <a:lstStyle/>
          <a:p>
            <a:pPr marL="0" marR="0" lvl="0" indent="0" algn="l" rtl="0">
              <a:lnSpc>
                <a:spcPct val="107000"/>
              </a:lnSpc>
              <a:spcBef>
                <a:spcPts val="0"/>
              </a:spcBef>
              <a:spcAft>
                <a:spcPts val="0"/>
              </a:spcAft>
              <a:buClr>
                <a:srgbClr val="000000"/>
              </a:buClr>
              <a:buSzPts val="1800"/>
              <a:buFont typeface="Arial"/>
              <a:buNone/>
            </a:pPr>
            <a:r>
              <a:rPr lang="es-ES" sz="2000" b="1" i="0" u="none" strike="noStrike" cap="none">
                <a:solidFill>
                  <a:srgbClr val="000000"/>
                </a:solidFill>
                <a:latin typeface="Calibri"/>
                <a:ea typeface="Calibri"/>
                <a:cs typeface="Calibri"/>
                <a:sym typeface="Calibri"/>
              </a:rPr>
              <a:t>EL 50%DE LOS PACIENTES CON &gt; 48HS EN ARM </a:t>
            </a:r>
            <a:endParaRPr sz="2000" b="1" i="0" u="none" strike="noStrike" cap="none">
              <a:solidFill>
                <a:schemeClr val="dk1"/>
              </a:solidFill>
              <a:latin typeface="Calibri"/>
              <a:ea typeface="Calibri"/>
              <a:cs typeface="Calibri"/>
              <a:sym typeface="Calibri"/>
            </a:endParaRPr>
          </a:p>
        </p:txBody>
      </p:sp>
      <p:sp>
        <p:nvSpPr>
          <p:cNvPr id="325" name="Google Shape;325;p4"/>
          <p:cNvSpPr/>
          <p:nvPr/>
        </p:nvSpPr>
        <p:spPr>
          <a:xfrm>
            <a:off x="5259791" y="1438304"/>
            <a:ext cx="1766112" cy="317241"/>
          </a:xfrm>
          <a:prstGeom prst="rightArrow">
            <a:avLst>
              <a:gd name="adj1" fmla="val 50000"/>
              <a:gd name="adj2" fmla="val 50000"/>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26" name="Google Shape;326;p4"/>
          <p:cNvSpPr txBox="1"/>
          <p:nvPr/>
        </p:nvSpPr>
        <p:spPr>
          <a:xfrm>
            <a:off x="7340898" y="1243001"/>
            <a:ext cx="3270300" cy="707846"/>
          </a:xfrm>
          <a:prstGeom prst="rect">
            <a:avLst/>
          </a:prstGeom>
          <a:solidFill>
            <a:srgbClr val="D5DBE5"/>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s-ES" sz="2000" b="1" i="0" u="none" strike="noStrike" cap="none">
                <a:solidFill>
                  <a:schemeClr val="dk1"/>
                </a:solidFill>
                <a:latin typeface="Calibri"/>
                <a:ea typeface="Calibri"/>
                <a:cs typeface="Calibri"/>
                <a:sym typeface="Calibri"/>
              </a:rPr>
              <a:t>VAN A TENER TRASTORNOS DEGLUTORIOS</a:t>
            </a:r>
            <a:endParaRPr sz="2000" b="1" i="0" u="none" strike="noStrike" cap="none">
              <a:solidFill>
                <a:schemeClr val="dk1"/>
              </a:solidFill>
              <a:latin typeface="Calibri"/>
              <a:ea typeface="Calibri"/>
              <a:cs typeface="Calibri"/>
              <a:sym typeface="Calibri"/>
            </a:endParaRPr>
          </a:p>
        </p:txBody>
      </p:sp>
      <p:sp>
        <p:nvSpPr>
          <p:cNvPr id="327" name="Google Shape;327;p4"/>
          <p:cNvSpPr/>
          <p:nvPr/>
        </p:nvSpPr>
        <p:spPr>
          <a:xfrm>
            <a:off x="1676403" y="3186326"/>
            <a:ext cx="2316576" cy="1343608"/>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ES" sz="2000" b="1" i="0" u="none" strike="noStrike" cap="none">
                <a:solidFill>
                  <a:schemeClr val="lt1"/>
                </a:solidFill>
                <a:latin typeface="Calibri"/>
                <a:ea typeface="Calibri"/>
                <a:cs typeface="Calibri"/>
                <a:sym typeface="Calibri"/>
              </a:rPr>
              <a:t>EVALUACIÓN DE INGESTAS</a:t>
            </a:r>
            <a:endParaRPr sz="2000" b="1" i="0" u="none" strike="noStrike" cap="none">
              <a:solidFill>
                <a:schemeClr val="lt1"/>
              </a:solidFill>
              <a:latin typeface="Calibri"/>
              <a:ea typeface="Calibri"/>
              <a:cs typeface="Calibri"/>
              <a:sym typeface="Calibri"/>
            </a:endParaRPr>
          </a:p>
        </p:txBody>
      </p:sp>
      <p:cxnSp>
        <p:nvCxnSpPr>
          <p:cNvPr id="328" name="Google Shape;328;p4"/>
          <p:cNvCxnSpPr/>
          <p:nvPr/>
        </p:nvCxnSpPr>
        <p:spPr>
          <a:xfrm>
            <a:off x="4149552" y="3875374"/>
            <a:ext cx="1399592" cy="0"/>
          </a:xfrm>
          <a:prstGeom prst="straightConnector1">
            <a:avLst/>
          </a:prstGeom>
          <a:noFill/>
          <a:ln w="57150" cap="flat" cmpd="sng">
            <a:solidFill>
              <a:schemeClr val="accent1"/>
            </a:solidFill>
            <a:prstDash val="solid"/>
            <a:miter lim="800000"/>
            <a:headEnd type="none" w="sm" len="sm"/>
            <a:tailEnd type="triangle" w="med" len="med"/>
          </a:ln>
        </p:spPr>
      </p:cxnSp>
      <p:sp>
        <p:nvSpPr>
          <p:cNvPr id="329" name="Google Shape;329;p4"/>
          <p:cNvSpPr/>
          <p:nvPr/>
        </p:nvSpPr>
        <p:spPr>
          <a:xfrm>
            <a:off x="5621738" y="3517036"/>
            <a:ext cx="1197014" cy="707876"/>
          </a:xfrm>
          <a:prstGeom prst="roundRect">
            <a:avLst>
              <a:gd name="adj" fmla="val 16667"/>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ES" sz="2000" b="1" i="0" u="none" strike="noStrike" cap="none">
                <a:solidFill>
                  <a:schemeClr val="lt1"/>
                </a:solidFill>
                <a:latin typeface="Calibri"/>
                <a:ea typeface="Calibri"/>
                <a:cs typeface="Calibri"/>
                <a:sym typeface="Calibri"/>
              </a:rPr>
              <a:t>50 - 70%</a:t>
            </a:r>
            <a:endParaRPr sz="2000" b="1" i="0" u="none" strike="noStrike" cap="none">
              <a:solidFill>
                <a:schemeClr val="lt1"/>
              </a:solidFill>
              <a:latin typeface="Calibri"/>
              <a:ea typeface="Calibri"/>
              <a:cs typeface="Calibri"/>
              <a:sym typeface="Calibri"/>
            </a:endParaRPr>
          </a:p>
        </p:txBody>
      </p:sp>
      <p:cxnSp>
        <p:nvCxnSpPr>
          <p:cNvPr id="330" name="Google Shape;330;p4"/>
          <p:cNvCxnSpPr/>
          <p:nvPr/>
        </p:nvCxnSpPr>
        <p:spPr>
          <a:xfrm>
            <a:off x="6902731" y="3870974"/>
            <a:ext cx="877078" cy="0"/>
          </a:xfrm>
          <a:prstGeom prst="straightConnector1">
            <a:avLst/>
          </a:prstGeom>
          <a:noFill/>
          <a:ln w="57150" cap="flat" cmpd="sng">
            <a:solidFill>
              <a:schemeClr val="accent1"/>
            </a:solidFill>
            <a:prstDash val="solid"/>
            <a:miter lim="800000"/>
            <a:headEnd type="none" w="sm" len="sm"/>
            <a:tailEnd type="triangle" w="med" len="med"/>
          </a:ln>
        </p:spPr>
      </p:cxnSp>
      <p:sp>
        <p:nvSpPr>
          <p:cNvPr id="331" name="Google Shape;331;p4"/>
          <p:cNvSpPr/>
          <p:nvPr/>
        </p:nvSpPr>
        <p:spPr>
          <a:xfrm>
            <a:off x="7862506" y="3504195"/>
            <a:ext cx="2052735" cy="707870"/>
          </a:xfrm>
          <a:prstGeom prst="roundRect">
            <a:avLst>
              <a:gd name="adj" fmla="val 16667"/>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ES" sz="2000" b="1" i="0" u="none" strike="noStrike" cap="none">
                <a:solidFill>
                  <a:schemeClr val="lt1"/>
                </a:solidFill>
                <a:latin typeface="Calibri"/>
                <a:ea typeface="Calibri"/>
                <a:cs typeface="Calibri"/>
                <a:sym typeface="Calibri"/>
              </a:rPr>
              <a:t>NE NOCTURNA</a:t>
            </a:r>
            <a:endParaRPr sz="2000" b="1" i="0" u="none" strike="noStrike" cap="none">
              <a:solidFill>
                <a:schemeClr val="lt1"/>
              </a:solidFill>
              <a:latin typeface="Calibri"/>
              <a:ea typeface="Calibri"/>
              <a:cs typeface="Calibri"/>
              <a:sym typeface="Calibri"/>
            </a:endParaRPr>
          </a:p>
        </p:txBody>
      </p:sp>
      <p:cxnSp>
        <p:nvCxnSpPr>
          <p:cNvPr id="332" name="Google Shape;332;p4"/>
          <p:cNvCxnSpPr/>
          <p:nvPr/>
        </p:nvCxnSpPr>
        <p:spPr>
          <a:xfrm>
            <a:off x="2754903" y="4634991"/>
            <a:ext cx="0" cy="774441"/>
          </a:xfrm>
          <a:prstGeom prst="straightConnector1">
            <a:avLst/>
          </a:prstGeom>
          <a:noFill/>
          <a:ln w="57150" cap="flat" cmpd="sng">
            <a:solidFill>
              <a:schemeClr val="accent1"/>
            </a:solidFill>
            <a:prstDash val="solid"/>
            <a:miter lim="800000"/>
            <a:headEnd type="none" w="sm" len="sm"/>
            <a:tailEnd type="triangle" w="med" len="med"/>
          </a:ln>
        </p:spPr>
      </p:cxnSp>
      <p:sp>
        <p:nvSpPr>
          <p:cNvPr id="333" name="Google Shape;333;p4"/>
          <p:cNvSpPr/>
          <p:nvPr/>
        </p:nvSpPr>
        <p:spPr>
          <a:xfrm>
            <a:off x="2096119" y="5559408"/>
            <a:ext cx="1261583" cy="564534"/>
          </a:xfrm>
          <a:prstGeom prst="roundRect">
            <a:avLst>
              <a:gd name="adj" fmla="val 16667"/>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ES" sz="2000" b="1" i="0" u="none" strike="noStrike" cap="none">
                <a:solidFill>
                  <a:schemeClr val="lt1"/>
                </a:solidFill>
                <a:latin typeface="Calibri"/>
                <a:ea typeface="Calibri"/>
                <a:cs typeface="Calibri"/>
                <a:sym typeface="Calibri"/>
              </a:rPr>
              <a:t>70 – 80%</a:t>
            </a:r>
            <a:endParaRPr sz="2000" b="1" i="0" u="none" strike="noStrike" cap="none">
              <a:solidFill>
                <a:schemeClr val="lt1"/>
              </a:solidFill>
              <a:latin typeface="Calibri"/>
              <a:ea typeface="Calibri"/>
              <a:cs typeface="Calibri"/>
              <a:sym typeface="Calibri"/>
            </a:endParaRPr>
          </a:p>
        </p:txBody>
      </p:sp>
      <p:cxnSp>
        <p:nvCxnSpPr>
          <p:cNvPr id="334" name="Google Shape;334;p4"/>
          <p:cNvCxnSpPr/>
          <p:nvPr/>
        </p:nvCxnSpPr>
        <p:spPr>
          <a:xfrm>
            <a:off x="3491389" y="5841675"/>
            <a:ext cx="1007707" cy="0"/>
          </a:xfrm>
          <a:prstGeom prst="straightConnector1">
            <a:avLst/>
          </a:prstGeom>
          <a:noFill/>
          <a:ln w="57150" cap="flat" cmpd="sng">
            <a:solidFill>
              <a:schemeClr val="accent1"/>
            </a:solidFill>
            <a:prstDash val="solid"/>
            <a:miter lim="800000"/>
            <a:headEnd type="none" w="sm" len="sm"/>
            <a:tailEnd type="triangle" w="med" len="med"/>
          </a:ln>
        </p:spPr>
      </p:cxnSp>
      <p:sp>
        <p:nvSpPr>
          <p:cNvPr id="335" name="Google Shape;335;p4"/>
          <p:cNvSpPr/>
          <p:nvPr/>
        </p:nvSpPr>
        <p:spPr>
          <a:xfrm>
            <a:off x="4653923" y="5559408"/>
            <a:ext cx="1160106" cy="611052"/>
          </a:xfrm>
          <a:prstGeom prst="roundRect">
            <a:avLst>
              <a:gd name="adj" fmla="val 16667"/>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ES" sz="2000" b="1" i="0" u="none" strike="noStrike" cap="none">
                <a:solidFill>
                  <a:schemeClr val="lt1"/>
                </a:solidFill>
                <a:latin typeface="Calibri"/>
                <a:ea typeface="Calibri"/>
                <a:cs typeface="Calibri"/>
                <a:sym typeface="Calibri"/>
              </a:rPr>
              <a:t>SNO</a:t>
            </a:r>
            <a:endParaRPr sz="2000" b="1" i="0" u="none" strike="noStrike" cap="none">
              <a:solidFill>
                <a:schemeClr val="lt1"/>
              </a:solidFill>
              <a:latin typeface="Calibri"/>
              <a:ea typeface="Calibri"/>
              <a:cs typeface="Calibri"/>
              <a:sym typeface="Calibri"/>
            </a:endParaRPr>
          </a:p>
        </p:txBody>
      </p:sp>
      <p:cxnSp>
        <p:nvCxnSpPr>
          <p:cNvPr id="336" name="Google Shape;336;p4"/>
          <p:cNvCxnSpPr/>
          <p:nvPr/>
        </p:nvCxnSpPr>
        <p:spPr>
          <a:xfrm>
            <a:off x="7526073" y="5841675"/>
            <a:ext cx="874451" cy="0"/>
          </a:xfrm>
          <a:prstGeom prst="straightConnector1">
            <a:avLst/>
          </a:prstGeom>
          <a:noFill/>
          <a:ln w="57150" cap="flat" cmpd="sng">
            <a:solidFill>
              <a:schemeClr val="accent1"/>
            </a:solidFill>
            <a:prstDash val="solid"/>
            <a:miter lim="800000"/>
            <a:headEnd type="none" w="sm" len="sm"/>
            <a:tailEnd type="triangle" w="med" len="med"/>
          </a:ln>
        </p:spPr>
      </p:cxnSp>
      <p:sp>
        <p:nvSpPr>
          <p:cNvPr id="337" name="Google Shape;337;p4"/>
          <p:cNvSpPr txBox="1"/>
          <p:nvPr/>
        </p:nvSpPr>
        <p:spPr>
          <a:xfrm>
            <a:off x="8570198" y="4822535"/>
            <a:ext cx="3270300" cy="1938952"/>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chemeClr val="dk1"/>
              </a:buClr>
              <a:buSzPts val="1800"/>
              <a:buFont typeface="Arial"/>
              <a:buChar char="•"/>
            </a:pPr>
            <a:r>
              <a:rPr lang="es-ES" sz="2000" b="1" i="0" u="none" strike="noStrike" cap="none">
                <a:solidFill>
                  <a:schemeClr val="dk1"/>
                </a:solidFill>
                <a:latin typeface="Calibri"/>
                <a:ea typeface="Calibri"/>
                <a:cs typeface="Calibri"/>
                <a:sym typeface="Calibri"/>
              </a:rPr>
              <a:t>Fraccionado</a:t>
            </a:r>
            <a:endParaRPr sz="2000" b="1"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chemeClr val="dk1"/>
              </a:buClr>
              <a:buSzPts val="1800"/>
              <a:buFont typeface="Arial"/>
              <a:buChar char="•"/>
            </a:pPr>
            <a:r>
              <a:rPr lang="es-ES" sz="2000" b="1" i="0" u="none" strike="noStrike" cap="none">
                <a:solidFill>
                  <a:schemeClr val="dk1"/>
                </a:solidFill>
                <a:latin typeface="Calibri"/>
                <a:ea typeface="Calibri"/>
                <a:cs typeface="Calibri"/>
                <a:sym typeface="Calibri"/>
              </a:rPr>
              <a:t>Aumentar el aporte proteico/calórico</a:t>
            </a:r>
            <a:endParaRPr sz="2000" b="1"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chemeClr val="dk1"/>
              </a:buClr>
              <a:buSzPts val="1800"/>
              <a:buFont typeface="Arial"/>
              <a:buChar char="•"/>
            </a:pPr>
            <a:r>
              <a:rPr lang="es-ES" sz="2000" b="1" i="0" u="none" strike="noStrike" cap="none">
                <a:solidFill>
                  <a:schemeClr val="dk1"/>
                </a:solidFill>
                <a:latin typeface="Calibri"/>
                <a:ea typeface="Calibri"/>
                <a:cs typeface="Calibri"/>
                <a:sym typeface="Calibri"/>
              </a:rPr>
              <a:t>Alejado de las comidas</a:t>
            </a:r>
            <a:endParaRPr sz="2000" b="1"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chemeClr val="dk1"/>
              </a:buClr>
              <a:buSzPts val="1800"/>
              <a:buFont typeface="Arial"/>
              <a:buChar char="•"/>
            </a:pPr>
            <a:r>
              <a:rPr lang="es-ES" sz="2000" b="1" i="0" u="none" strike="noStrike" cap="none">
                <a:solidFill>
                  <a:schemeClr val="dk1"/>
                </a:solidFill>
                <a:latin typeface="Calibri"/>
                <a:ea typeface="Calibri"/>
                <a:cs typeface="Calibri"/>
                <a:sym typeface="Calibri"/>
              </a:rPr>
              <a:t>No más de 2 o 3 x día </a:t>
            </a:r>
            <a:endParaRPr sz="20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sz="2000" b="1" i="0" u="none" strike="noStrike" cap="none">
              <a:solidFill>
                <a:schemeClr val="dk1"/>
              </a:solidFill>
              <a:latin typeface="Calibri"/>
              <a:ea typeface="Calibri"/>
              <a:cs typeface="Calibri"/>
              <a:sym typeface="Calibri"/>
            </a:endParaRPr>
          </a:p>
        </p:txBody>
      </p:sp>
      <p:sp>
        <p:nvSpPr>
          <p:cNvPr id="338" name="Google Shape;338;p4"/>
          <p:cNvSpPr txBox="1"/>
          <p:nvPr/>
        </p:nvSpPr>
        <p:spPr>
          <a:xfrm>
            <a:off x="6453190" y="6429396"/>
            <a:ext cx="5429288" cy="184666"/>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600"/>
              <a:buFont typeface="Arial"/>
              <a:buNone/>
            </a:pPr>
            <a:r>
              <a:rPr lang="es-ES" sz="600" b="0" i="0" u="none" strike="noStrike" cap="none">
                <a:solidFill>
                  <a:srgbClr val="000000"/>
                </a:solidFill>
                <a:latin typeface="Arial"/>
                <a:ea typeface="Arial"/>
                <a:cs typeface="Arial"/>
                <a:sym typeface="Arial"/>
              </a:rPr>
              <a:t>Protocolo De Inicio De Alimentación En pacientes Recién Extubado, Junio 2015, Bogotá Colombia</a:t>
            </a:r>
            <a:endParaRPr sz="600" b="0" i="0" u="none" strike="noStrike" cap="none">
              <a:solidFill>
                <a:srgbClr val="000000"/>
              </a:solidFill>
              <a:latin typeface="Arial"/>
              <a:ea typeface="Arial"/>
              <a:cs typeface="Arial"/>
              <a:sym typeface="Arial"/>
            </a:endParaRPr>
          </a:p>
        </p:txBody>
      </p:sp>
      <p:pic>
        <p:nvPicPr>
          <p:cNvPr id="339" name="Google Shape;339;p4" descr="icono de color rgb de tiempo de sueño. despertador. reloj con esfera  nocturna. cuenta regresiva para despertar por la mañana. descanso nocturno.  ilustración vectorial aislada. rutina diaria simple dibujo lineal relleno  2895179"/>
          <p:cNvPicPr preferRelativeResize="0"/>
          <p:nvPr/>
        </p:nvPicPr>
        <p:blipFill rotWithShape="1">
          <a:blip r:embed="rId4">
            <a:alphaModFix/>
          </a:blip>
          <a:srcRect/>
          <a:stretch/>
        </p:blipFill>
        <p:spPr>
          <a:xfrm>
            <a:off x="9249009" y="2962393"/>
            <a:ext cx="2115429" cy="2115429"/>
          </a:xfrm>
          <a:prstGeom prst="rect">
            <a:avLst/>
          </a:prstGeom>
          <a:noFill/>
          <a:ln>
            <a:noFill/>
          </a:ln>
        </p:spPr>
      </p:pic>
      <p:pic>
        <p:nvPicPr>
          <p:cNvPr id="340" name="Google Shape;340;p4" descr="La Alimentación - Consejos y recetas"/>
          <p:cNvPicPr preferRelativeResize="0"/>
          <p:nvPr/>
        </p:nvPicPr>
        <p:blipFill rotWithShape="1">
          <a:blip r:embed="rId5">
            <a:alphaModFix/>
          </a:blip>
          <a:srcRect l="20892" r="27805"/>
          <a:stretch/>
        </p:blipFill>
        <p:spPr>
          <a:xfrm>
            <a:off x="5986336" y="5365451"/>
            <a:ext cx="1399593" cy="853120"/>
          </a:xfrm>
          <a:prstGeom prst="rect">
            <a:avLst/>
          </a:prstGeom>
          <a:noFill/>
          <a:ln>
            <a:noFill/>
          </a:ln>
        </p:spPr>
      </p:pic>
      <p:cxnSp>
        <p:nvCxnSpPr>
          <p:cNvPr id="341" name="Google Shape;341;p4"/>
          <p:cNvCxnSpPr>
            <a:stCxn id="327" idx="0"/>
          </p:cNvCxnSpPr>
          <p:nvPr/>
        </p:nvCxnSpPr>
        <p:spPr>
          <a:xfrm rot="10800000">
            <a:off x="2834691" y="2472626"/>
            <a:ext cx="0" cy="713700"/>
          </a:xfrm>
          <a:prstGeom prst="straightConnector1">
            <a:avLst/>
          </a:prstGeom>
          <a:noFill/>
          <a:ln w="57150" cap="flat" cmpd="sng">
            <a:solidFill>
              <a:srgbClr val="3E6EC2"/>
            </a:solidFill>
            <a:prstDash val="solid"/>
            <a:round/>
            <a:headEnd type="none" w="sm" len="sm"/>
            <a:tailEnd type="none" w="sm" len="sm"/>
          </a:ln>
        </p:spPr>
      </p:cxnSp>
      <p:cxnSp>
        <p:nvCxnSpPr>
          <p:cNvPr id="342" name="Google Shape;342;p4"/>
          <p:cNvCxnSpPr/>
          <p:nvPr/>
        </p:nvCxnSpPr>
        <p:spPr>
          <a:xfrm>
            <a:off x="2834691" y="2472612"/>
            <a:ext cx="1664405" cy="0"/>
          </a:xfrm>
          <a:prstGeom prst="straightConnector1">
            <a:avLst/>
          </a:prstGeom>
          <a:noFill/>
          <a:ln w="38100" cap="flat" cmpd="sng">
            <a:solidFill>
              <a:srgbClr val="3E6EC2"/>
            </a:solidFill>
            <a:prstDash val="solid"/>
            <a:round/>
            <a:headEnd type="none" w="sm" len="sm"/>
            <a:tailEnd type="triangle" w="med" len="med"/>
          </a:ln>
        </p:spPr>
      </p:cxnSp>
      <p:sp>
        <p:nvSpPr>
          <p:cNvPr id="343" name="Google Shape;343;p4"/>
          <p:cNvSpPr/>
          <p:nvPr/>
        </p:nvSpPr>
        <p:spPr>
          <a:xfrm>
            <a:off x="4653923" y="2267339"/>
            <a:ext cx="1160105" cy="578491"/>
          </a:xfrm>
          <a:prstGeom prst="roundRect">
            <a:avLst>
              <a:gd name="adj" fmla="val 16667"/>
            </a:avLst>
          </a:prstGeom>
          <a:solidFill>
            <a:schemeClr val="accent1"/>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ES" sz="2000" b="1" i="0" u="none" strike="noStrike" cap="none">
                <a:solidFill>
                  <a:schemeClr val="lt1"/>
                </a:solidFill>
                <a:latin typeface="Calibri"/>
                <a:ea typeface="Calibri"/>
                <a:cs typeface="Calibri"/>
                <a:sym typeface="Calibri"/>
              </a:rPr>
              <a:t>&lt; 50%</a:t>
            </a:r>
            <a:endParaRPr sz="2000" b="1" i="0" u="none" strike="noStrike" cap="none">
              <a:solidFill>
                <a:schemeClr val="lt1"/>
              </a:solidFill>
              <a:latin typeface="Calibri"/>
              <a:ea typeface="Calibri"/>
              <a:cs typeface="Calibri"/>
              <a:sym typeface="Calibri"/>
            </a:endParaRPr>
          </a:p>
        </p:txBody>
      </p:sp>
      <p:cxnSp>
        <p:nvCxnSpPr>
          <p:cNvPr id="344" name="Google Shape;344;p4"/>
          <p:cNvCxnSpPr>
            <a:stCxn id="343" idx="3"/>
          </p:cNvCxnSpPr>
          <p:nvPr/>
        </p:nvCxnSpPr>
        <p:spPr>
          <a:xfrm>
            <a:off x="5814028" y="2556585"/>
            <a:ext cx="915900" cy="0"/>
          </a:xfrm>
          <a:prstGeom prst="straightConnector1">
            <a:avLst/>
          </a:prstGeom>
          <a:noFill/>
          <a:ln w="38100" cap="flat" cmpd="sng">
            <a:solidFill>
              <a:srgbClr val="3E6EC2"/>
            </a:solidFill>
            <a:prstDash val="solid"/>
            <a:round/>
            <a:headEnd type="none" w="sm" len="sm"/>
            <a:tailEnd type="triangle" w="med" len="med"/>
          </a:ln>
        </p:spPr>
      </p:cxnSp>
      <p:sp>
        <p:nvSpPr>
          <p:cNvPr id="345" name="Google Shape;345;p4"/>
          <p:cNvSpPr/>
          <p:nvPr/>
        </p:nvSpPr>
        <p:spPr>
          <a:xfrm>
            <a:off x="6923313" y="2190197"/>
            <a:ext cx="2052735" cy="707870"/>
          </a:xfrm>
          <a:prstGeom prst="roundRect">
            <a:avLst>
              <a:gd name="adj" fmla="val 16667"/>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ES" sz="2000" b="1" i="0" u="none" strike="noStrike" cap="none">
                <a:solidFill>
                  <a:schemeClr val="lt1"/>
                </a:solidFill>
                <a:latin typeface="Calibri"/>
                <a:ea typeface="Calibri"/>
                <a:cs typeface="Calibri"/>
                <a:sym typeface="Calibri"/>
              </a:rPr>
              <a:t>NE CONTINUA</a:t>
            </a:r>
            <a:endParaRPr sz="2000" b="1" i="0" u="none" strike="noStrike" cap="none">
              <a:solidFill>
                <a:schemeClr val="lt1"/>
              </a:solidFill>
              <a:latin typeface="Calibri"/>
              <a:ea typeface="Calibri"/>
              <a:cs typeface="Calibri"/>
              <a:sym typeface="Calibri"/>
            </a:endParaRPr>
          </a:p>
        </p:txBody>
      </p:sp>
      <p:pic>
        <p:nvPicPr>
          <p:cNvPr id="346" name="Google Shape;346;p4" descr="Nutrición enteral y parenteral - Cursos Online"/>
          <p:cNvPicPr preferRelativeResize="0"/>
          <p:nvPr/>
        </p:nvPicPr>
        <p:blipFill rotWithShape="1">
          <a:blip r:embed="rId6">
            <a:alphaModFix/>
          </a:blip>
          <a:srcRect/>
          <a:stretch/>
        </p:blipFill>
        <p:spPr>
          <a:xfrm flipH="1">
            <a:off x="8926193" y="1904993"/>
            <a:ext cx="1292321" cy="130318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7"/>
          <p:cNvSpPr/>
          <p:nvPr/>
        </p:nvSpPr>
        <p:spPr>
          <a:xfrm>
            <a:off x="0" y="1"/>
            <a:ext cx="1595017" cy="6857999"/>
          </a:xfrm>
          <a:prstGeom prst="rect">
            <a:avLst/>
          </a:prstGeom>
          <a:solidFill>
            <a:srgbClr val="2F5496"/>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600"/>
              <a:buFont typeface="Arial"/>
              <a:buNone/>
            </a:pPr>
            <a:endParaRPr sz="1600" b="1" i="0" u="none" strike="noStrike" cap="none">
              <a:solidFill>
                <a:schemeClr val="lt1"/>
              </a:solidFill>
              <a:latin typeface="Calibri"/>
              <a:ea typeface="Calibri"/>
              <a:cs typeface="Calibri"/>
              <a:sym typeface="Calibri"/>
            </a:endParaRPr>
          </a:p>
        </p:txBody>
      </p:sp>
      <p:pic>
        <p:nvPicPr>
          <p:cNvPr id="352" name="Google Shape;352;p7"/>
          <p:cNvPicPr preferRelativeResize="0"/>
          <p:nvPr/>
        </p:nvPicPr>
        <p:blipFill rotWithShape="1">
          <a:blip r:embed="rId3">
            <a:alphaModFix/>
          </a:blip>
          <a:srcRect r="78648"/>
          <a:stretch/>
        </p:blipFill>
        <p:spPr>
          <a:xfrm>
            <a:off x="123620" y="5222806"/>
            <a:ext cx="1347775" cy="1411205"/>
          </a:xfrm>
          <a:prstGeom prst="rect">
            <a:avLst/>
          </a:prstGeom>
          <a:noFill/>
          <a:ln>
            <a:noFill/>
          </a:ln>
        </p:spPr>
      </p:pic>
      <p:sp>
        <p:nvSpPr>
          <p:cNvPr id="353" name="Google Shape;353;p7"/>
          <p:cNvSpPr txBox="1"/>
          <p:nvPr/>
        </p:nvSpPr>
        <p:spPr>
          <a:xfrm rot="-5400000">
            <a:off x="-1705369" y="2543694"/>
            <a:ext cx="5005751" cy="64633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600"/>
              <a:buFont typeface="Arial"/>
              <a:buNone/>
            </a:pPr>
            <a:r>
              <a:rPr lang="es-ES" sz="3600" b="1" i="0" u="none" strike="noStrike" cap="none">
                <a:solidFill>
                  <a:schemeClr val="lt1"/>
                </a:solidFill>
                <a:latin typeface="Calibri"/>
                <a:ea typeface="Calibri"/>
                <a:cs typeface="Calibri"/>
                <a:sym typeface="Calibri"/>
              </a:rPr>
              <a:t>DISFAGIA - NUTRICIÓN</a:t>
            </a:r>
            <a:endParaRPr sz="3600" b="1" i="0" u="none" strike="noStrike" cap="none">
              <a:solidFill>
                <a:schemeClr val="lt1"/>
              </a:solidFill>
              <a:latin typeface="Calibri"/>
              <a:ea typeface="Calibri"/>
              <a:cs typeface="Calibri"/>
              <a:sym typeface="Calibri"/>
            </a:endParaRPr>
          </a:p>
        </p:txBody>
      </p:sp>
      <p:sp>
        <p:nvSpPr>
          <p:cNvPr id="354" name="Google Shape;354;p7"/>
          <p:cNvSpPr txBox="1"/>
          <p:nvPr/>
        </p:nvSpPr>
        <p:spPr>
          <a:xfrm>
            <a:off x="1945738" y="349458"/>
            <a:ext cx="84504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s-ES" sz="4000" b="1" i="0" u="none" strike="noStrike" cap="none">
                <a:solidFill>
                  <a:schemeClr val="dk1"/>
                </a:solidFill>
                <a:latin typeface="Calibri"/>
                <a:ea typeface="Calibri"/>
                <a:cs typeface="Calibri"/>
                <a:sym typeface="Calibri"/>
              </a:rPr>
              <a:t>TIPIFICACIÓN DE MENÚS</a:t>
            </a:r>
            <a:endParaRPr sz="4000" b="1" i="0" u="none" strike="noStrike" cap="none">
              <a:solidFill>
                <a:schemeClr val="dk1"/>
              </a:solidFill>
              <a:latin typeface="Calibri"/>
              <a:ea typeface="Calibri"/>
              <a:cs typeface="Calibri"/>
              <a:sym typeface="Calibri"/>
            </a:endParaRPr>
          </a:p>
        </p:txBody>
      </p:sp>
      <p:sp>
        <p:nvSpPr>
          <p:cNvPr id="355" name="Google Shape;355;p7"/>
          <p:cNvSpPr txBox="1"/>
          <p:nvPr/>
        </p:nvSpPr>
        <p:spPr>
          <a:xfrm>
            <a:off x="1920533" y="1341725"/>
            <a:ext cx="4032398" cy="750934"/>
          </a:xfrm>
          <a:prstGeom prst="rect">
            <a:avLst/>
          </a:prstGeom>
          <a:solidFill>
            <a:srgbClr val="D5DBE5"/>
          </a:solidFill>
          <a:ln>
            <a:noFill/>
          </a:ln>
        </p:spPr>
        <p:txBody>
          <a:bodyPr spcFirstLastPara="1" wrap="square" lIns="91425" tIns="45700" rIns="91425" bIns="45700" anchor="t" anchorCtr="0">
            <a:spAutoFit/>
          </a:bodyPr>
          <a:lstStyle/>
          <a:p>
            <a:pPr marL="0" marR="0" lvl="0" indent="0" algn="ctr" rtl="0">
              <a:lnSpc>
                <a:spcPct val="107000"/>
              </a:lnSpc>
              <a:spcBef>
                <a:spcPts val="0"/>
              </a:spcBef>
              <a:spcAft>
                <a:spcPts val="0"/>
              </a:spcAft>
              <a:buClr>
                <a:srgbClr val="000000"/>
              </a:buClr>
              <a:buSzPts val="1800"/>
              <a:buFont typeface="Arial"/>
              <a:buNone/>
            </a:pPr>
            <a:r>
              <a:rPr lang="es-ES" sz="2000" b="1" i="0" u="none" strike="noStrike" cap="none">
                <a:solidFill>
                  <a:schemeClr val="dk1"/>
                </a:solidFill>
                <a:latin typeface="Calibri"/>
                <a:ea typeface="Calibri"/>
                <a:cs typeface="Calibri"/>
                <a:sym typeface="Calibri"/>
              </a:rPr>
              <a:t>INDICACIÓN DE DIETAS INDICADAS POR EL PROFESIONAL</a:t>
            </a:r>
            <a:endParaRPr sz="1400" b="0" i="0" u="none" strike="noStrike" cap="none">
              <a:solidFill>
                <a:srgbClr val="000000"/>
              </a:solidFill>
              <a:latin typeface="Arial"/>
              <a:ea typeface="Arial"/>
              <a:cs typeface="Arial"/>
              <a:sym typeface="Arial"/>
            </a:endParaRPr>
          </a:p>
        </p:txBody>
      </p:sp>
      <p:sp>
        <p:nvSpPr>
          <p:cNvPr id="356" name="Google Shape;356;p7"/>
          <p:cNvSpPr txBox="1"/>
          <p:nvPr/>
        </p:nvSpPr>
        <p:spPr>
          <a:xfrm>
            <a:off x="7187146" y="1339842"/>
            <a:ext cx="4149547" cy="750934"/>
          </a:xfrm>
          <a:prstGeom prst="rect">
            <a:avLst/>
          </a:prstGeom>
          <a:solidFill>
            <a:srgbClr val="D5DBE5"/>
          </a:solidFill>
          <a:ln>
            <a:noFill/>
          </a:ln>
        </p:spPr>
        <p:txBody>
          <a:bodyPr spcFirstLastPara="1" wrap="square" lIns="91425" tIns="45700" rIns="91425" bIns="45700" anchor="t" anchorCtr="0">
            <a:spAutoFit/>
          </a:bodyPr>
          <a:lstStyle/>
          <a:p>
            <a:pPr marL="0" marR="0" lvl="0" indent="0" algn="l" rtl="0">
              <a:lnSpc>
                <a:spcPct val="107000"/>
              </a:lnSpc>
              <a:spcBef>
                <a:spcPts val="0"/>
              </a:spcBef>
              <a:spcAft>
                <a:spcPts val="0"/>
              </a:spcAft>
              <a:buClr>
                <a:srgbClr val="000000"/>
              </a:buClr>
              <a:buSzPts val="1800"/>
              <a:buFont typeface="Arial"/>
              <a:buNone/>
            </a:pPr>
            <a:r>
              <a:rPr lang="es-ES" sz="2000" b="1" i="0" u="none" strike="noStrike" cap="none">
                <a:solidFill>
                  <a:schemeClr val="dk1"/>
                </a:solidFill>
                <a:latin typeface="Calibri"/>
                <a:ea typeface="Calibri"/>
                <a:cs typeface="Calibri"/>
                <a:sym typeface="Calibri"/>
              </a:rPr>
              <a:t>COMPRENSIÓN DE LA INDICACIÓN POR PARTE DEL RESTO DEL EQUIPO</a:t>
            </a:r>
            <a:endParaRPr sz="1400" b="0" i="0" u="none" strike="noStrike" cap="none">
              <a:solidFill>
                <a:srgbClr val="000000"/>
              </a:solidFill>
              <a:latin typeface="Arial"/>
              <a:ea typeface="Arial"/>
              <a:cs typeface="Arial"/>
              <a:sym typeface="Arial"/>
            </a:endParaRPr>
          </a:p>
        </p:txBody>
      </p:sp>
      <p:sp>
        <p:nvSpPr>
          <p:cNvPr id="357" name="Google Shape;357;p7"/>
          <p:cNvSpPr txBox="1"/>
          <p:nvPr/>
        </p:nvSpPr>
        <p:spPr>
          <a:xfrm>
            <a:off x="2133105" y="5776499"/>
            <a:ext cx="8982876" cy="750934"/>
          </a:xfrm>
          <a:prstGeom prst="rect">
            <a:avLst/>
          </a:prstGeom>
          <a:solidFill>
            <a:srgbClr val="D5DBE5"/>
          </a:solidFill>
          <a:ln>
            <a:noFill/>
          </a:ln>
        </p:spPr>
        <p:txBody>
          <a:bodyPr spcFirstLastPara="1" wrap="square" lIns="91425" tIns="45700" rIns="91425" bIns="45700" anchor="t" anchorCtr="0">
            <a:spAutoFit/>
          </a:bodyPr>
          <a:lstStyle/>
          <a:p>
            <a:pPr marL="0" marR="0" lvl="0" indent="0" algn="ctr" rtl="0">
              <a:lnSpc>
                <a:spcPct val="107000"/>
              </a:lnSpc>
              <a:spcBef>
                <a:spcPts val="0"/>
              </a:spcBef>
              <a:spcAft>
                <a:spcPts val="0"/>
              </a:spcAft>
              <a:buClr>
                <a:srgbClr val="000000"/>
              </a:buClr>
              <a:buSzPts val="1800"/>
              <a:buFont typeface="Arial"/>
              <a:buNone/>
            </a:pPr>
            <a:r>
              <a:rPr lang="es-ES" sz="2000" b="1" i="0" u="none" strike="noStrike" cap="none">
                <a:solidFill>
                  <a:schemeClr val="dk1"/>
                </a:solidFill>
                <a:latin typeface="Calibri"/>
                <a:ea typeface="Calibri"/>
                <a:cs typeface="Calibri"/>
                <a:sym typeface="Calibri"/>
              </a:rPr>
              <a:t>MUCHAS INSTITUCIONES CARECEN DE UN SISTEMA ÚNICO DE TIPIFICACIÓN DE CONSISTENCIA DE ALIMENTOS LO CUAL DIFICULTA LA COMPRESIÓN DE LA MISMA</a:t>
            </a:r>
            <a:endParaRPr sz="2000" b="1" i="0" u="none" strike="noStrike" cap="none">
              <a:solidFill>
                <a:schemeClr val="dk1"/>
              </a:solidFill>
              <a:latin typeface="Calibri"/>
              <a:ea typeface="Calibri"/>
              <a:cs typeface="Calibri"/>
              <a:sym typeface="Calibri"/>
            </a:endParaRPr>
          </a:p>
        </p:txBody>
      </p:sp>
      <p:pic>
        <p:nvPicPr>
          <p:cNvPr id="358" name="Google Shape;358;p7" descr="Nutricionista Vectores Libres de Derechos - iStock"/>
          <p:cNvPicPr preferRelativeResize="0"/>
          <p:nvPr/>
        </p:nvPicPr>
        <p:blipFill rotWithShape="1">
          <a:blip r:embed="rId4">
            <a:alphaModFix/>
          </a:blip>
          <a:srcRect t="7162"/>
          <a:stretch/>
        </p:blipFill>
        <p:spPr>
          <a:xfrm>
            <a:off x="3568999" y="2200895"/>
            <a:ext cx="2670069" cy="1822678"/>
          </a:xfrm>
          <a:prstGeom prst="rect">
            <a:avLst/>
          </a:prstGeom>
          <a:noFill/>
          <a:ln>
            <a:noFill/>
          </a:ln>
        </p:spPr>
      </p:pic>
      <p:pic>
        <p:nvPicPr>
          <p:cNvPr id="359" name="Google Shape;359;p7" descr="Ilustración de Versus Letras Signo De Batalla Vs Competencia Entre Dos  Personas O Productos Estilo Moderno De Dibujos Animados Planos Ilustración  Vectorial Sobre Fondo Blanco y más Vectores Libres de Derechos de"/>
          <p:cNvPicPr preferRelativeResize="0"/>
          <p:nvPr/>
        </p:nvPicPr>
        <p:blipFill rotWithShape="1">
          <a:blip r:embed="rId5">
            <a:alphaModFix/>
          </a:blip>
          <a:srcRect/>
          <a:stretch/>
        </p:blipFill>
        <p:spPr>
          <a:xfrm>
            <a:off x="5503820" y="918734"/>
            <a:ext cx="1944513" cy="1529905"/>
          </a:xfrm>
          <a:prstGeom prst="rect">
            <a:avLst/>
          </a:prstGeom>
          <a:noFill/>
          <a:ln>
            <a:noFill/>
          </a:ln>
        </p:spPr>
      </p:pic>
      <p:pic>
        <p:nvPicPr>
          <p:cNvPr id="360" name="Google Shape;360;p7" descr="Médico sosteniendo la ilustración del portapapeles, médico, medicina,  atención médica, diagnóstico, clínica, médico, prescribir, el consejo del  médico, gente, relaciones públicas, hora png | Klipartz"/>
          <p:cNvPicPr preferRelativeResize="0"/>
          <p:nvPr/>
        </p:nvPicPr>
        <p:blipFill rotWithShape="1">
          <a:blip r:embed="rId6">
            <a:alphaModFix/>
          </a:blip>
          <a:srcRect l="18238" r="13689"/>
          <a:stretch/>
        </p:blipFill>
        <p:spPr>
          <a:xfrm>
            <a:off x="1833431" y="3281805"/>
            <a:ext cx="1394621" cy="1483537"/>
          </a:xfrm>
          <a:prstGeom prst="ellipse">
            <a:avLst/>
          </a:prstGeom>
          <a:noFill/>
          <a:ln>
            <a:noFill/>
          </a:ln>
        </p:spPr>
      </p:pic>
      <p:pic>
        <p:nvPicPr>
          <p:cNvPr id="361" name="Google Shape;361;p7" descr="Cocinero Comida Linda - Gráficos vectoriales gratis en Pixabay"/>
          <p:cNvPicPr preferRelativeResize="0"/>
          <p:nvPr/>
        </p:nvPicPr>
        <p:blipFill rotWithShape="1">
          <a:blip r:embed="rId7">
            <a:alphaModFix/>
          </a:blip>
          <a:srcRect/>
          <a:stretch/>
        </p:blipFill>
        <p:spPr>
          <a:xfrm>
            <a:off x="7240910" y="2141452"/>
            <a:ext cx="1752926" cy="1752926"/>
          </a:xfrm>
          <a:prstGeom prst="rect">
            <a:avLst/>
          </a:prstGeom>
          <a:noFill/>
          <a:ln>
            <a:noFill/>
          </a:ln>
        </p:spPr>
      </p:pic>
      <p:pic>
        <p:nvPicPr>
          <p:cNvPr id="362" name="Google Shape;362;p7" descr="Grupo de médicos y enfermeras de dibujos animados | Vector Gratis"/>
          <p:cNvPicPr preferRelativeResize="0"/>
          <p:nvPr/>
        </p:nvPicPr>
        <p:blipFill rotWithShape="1">
          <a:blip r:embed="rId8">
            <a:alphaModFix/>
          </a:blip>
          <a:srcRect/>
          <a:stretch/>
        </p:blipFill>
        <p:spPr>
          <a:xfrm>
            <a:off x="9261919" y="2911964"/>
            <a:ext cx="2631492" cy="1752927"/>
          </a:xfrm>
          <a:prstGeom prst="rect">
            <a:avLst/>
          </a:prstGeom>
          <a:noFill/>
          <a:ln>
            <a:noFill/>
          </a:ln>
        </p:spPr>
      </p:pic>
      <p:pic>
        <p:nvPicPr>
          <p:cNvPr id="363" name="Google Shape;363;p7" descr="Hospital paciente enfermero enfermedad 回復 期 リ リ, niño, mano, niñito png |  PNGWing"/>
          <p:cNvPicPr preferRelativeResize="0"/>
          <p:nvPr/>
        </p:nvPicPr>
        <p:blipFill rotWithShape="1">
          <a:blip r:embed="rId9">
            <a:alphaModFix/>
          </a:blip>
          <a:srcRect/>
          <a:stretch/>
        </p:blipFill>
        <p:spPr>
          <a:xfrm>
            <a:off x="5544628" y="3864535"/>
            <a:ext cx="2159831" cy="1866467"/>
          </a:xfrm>
          <a:prstGeom prst="rect">
            <a:avLst/>
          </a:prstGeom>
          <a:noFill/>
          <a:ln>
            <a:noFill/>
          </a:ln>
        </p:spPr>
      </p:pic>
      <p:cxnSp>
        <p:nvCxnSpPr>
          <p:cNvPr id="364" name="Google Shape;364;p7"/>
          <p:cNvCxnSpPr>
            <a:stCxn id="360" idx="5"/>
          </p:cNvCxnSpPr>
          <p:nvPr/>
        </p:nvCxnSpPr>
        <p:spPr>
          <a:xfrm>
            <a:off x="3023815" y="4548083"/>
            <a:ext cx="2023800" cy="499800"/>
          </a:xfrm>
          <a:prstGeom prst="straightConnector1">
            <a:avLst/>
          </a:prstGeom>
          <a:noFill/>
          <a:ln w="9525" cap="flat" cmpd="sng">
            <a:solidFill>
              <a:srgbClr val="3E6EC2"/>
            </a:solidFill>
            <a:prstDash val="solid"/>
            <a:round/>
            <a:headEnd type="none" w="sm" len="sm"/>
            <a:tailEnd type="triangle" w="med" len="med"/>
          </a:ln>
        </p:spPr>
      </p:cxnSp>
      <p:cxnSp>
        <p:nvCxnSpPr>
          <p:cNvPr id="365" name="Google Shape;365;p7"/>
          <p:cNvCxnSpPr>
            <a:stCxn id="358" idx="2"/>
          </p:cNvCxnSpPr>
          <p:nvPr/>
        </p:nvCxnSpPr>
        <p:spPr>
          <a:xfrm>
            <a:off x="4904033" y="4023573"/>
            <a:ext cx="785400" cy="524400"/>
          </a:xfrm>
          <a:prstGeom prst="straightConnector1">
            <a:avLst/>
          </a:prstGeom>
          <a:noFill/>
          <a:ln w="9525" cap="flat" cmpd="sng">
            <a:solidFill>
              <a:srgbClr val="3E6EC2"/>
            </a:solidFill>
            <a:prstDash val="solid"/>
            <a:round/>
            <a:headEnd type="none" w="sm" len="sm"/>
            <a:tailEnd type="triangle" w="med" len="med"/>
          </a:ln>
        </p:spPr>
      </p:cxnSp>
      <p:cxnSp>
        <p:nvCxnSpPr>
          <p:cNvPr id="366" name="Google Shape;366;p7"/>
          <p:cNvCxnSpPr>
            <a:stCxn id="361" idx="2"/>
          </p:cNvCxnSpPr>
          <p:nvPr/>
        </p:nvCxnSpPr>
        <p:spPr>
          <a:xfrm flipH="1">
            <a:off x="7448373" y="3894378"/>
            <a:ext cx="669000" cy="515100"/>
          </a:xfrm>
          <a:prstGeom prst="straightConnector1">
            <a:avLst/>
          </a:prstGeom>
          <a:noFill/>
          <a:ln w="9525" cap="flat" cmpd="sng">
            <a:solidFill>
              <a:srgbClr val="3E6EC2"/>
            </a:solidFill>
            <a:prstDash val="solid"/>
            <a:round/>
            <a:headEnd type="none" w="sm" len="sm"/>
            <a:tailEnd type="triangle" w="med" len="med"/>
          </a:ln>
        </p:spPr>
      </p:cxnSp>
      <p:cxnSp>
        <p:nvCxnSpPr>
          <p:cNvPr id="367" name="Google Shape;367;p7"/>
          <p:cNvCxnSpPr>
            <a:stCxn id="362" idx="2"/>
          </p:cNvCxnSpPr>
          <p:nvPr/>
        </p:nvCxnSpPr>
        <p:spPr>
          <a:xfrm flipH="1">
            <a:off x="8304265" y="4664891"/>
            <a:ext cx="2273400" cy="704700"/>
          </a:xfrm>
          <a:prstGeom prst="straightConnector1">
            <a:avLst/>
          </a:prstGeom>
          <a:noFill/>
          <a:ln w="9525" cap="flat" cmpd="sng">
            <a:solidFill>
              <a:srgbClr val="3E6EC2"/>
            </a:solidFill>
            <a:prstDash val="solid"/>
            <a:round/>
            <a:headEnd type="none" w="sm" len="sm"/>
            <a:tailEnd type="triangl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60"/>
                                        </p:tgtEl>
                                        <p:attrNameLst>
                                          <p:attrName>style.visibility</p:attrName>
                                        </p:attrNameLst>
                                      </p:cBhvr>
                                      <p:to>
                                        <p:strVal val="visible"/>
                                      </p:to>
                                    </p:set>
                                    <p:anim calcmode="lin" valueType="num">
                                      <p:cBhvr additive="base">
                                        <p:cTn id="7" dur="500"/>
                                        <p:tgtEl>
                                          <p:spTgt spid="360"/>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358"/>
                                        </p:tgtEl>
                                        <p:attrNameLst>
                                          <p:attrName>style.visibility</p:attrName>
                                        </p:attrNameLst>
                                      </p:cBhvr>
                                      <p:to>
                                        <p:strVal val="visible"/>
                                      </p:to>
                                    </p:set>
                                    <p:anim calcmode="lin" valueType="num">
                                      <p:cBhvr additive="base">
                                        <p:cTn id="12" dur="500"/>
                                        <p:tgtEl>
                                          <p:spTgt spid="358"/>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361"/>
                                        </p:tgtEl>
                                        <p:attrNameLst>
                                          <p:attrName>style.visibility</p:attrName>
                                        </p:attrNameLst>
                                      </p:cBhvr>
                                      <p:to>
                                        <p:strVal val="visible"/>
                                      </p:to>
                                    </p:set>
                                    <p:anim calcmode="lin" valueType="num">
                                      <p:cBhvr additive="base">
                                        <p:cTn id="17" dur="500"/>
                                        <p:tgtEl>
                                          <p:spTgt spid="361"/>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362"/>
                                        </p:tgtEl>
                                        <p:attrNameLst>
                                          <p:attrName>style.visibility</p:attrName>
                                        </p:attrNameLst>
                                      </p:cBhvr>
                                      <p:to>
                                        <p:strVal val="visible"/>
                                      </p:to>
                                    </p:set>
                                    <p:anim calcmode="lin" valueType="num">
                                      <p:cBhvr additive="base">
                                        <p:cTn id="22" dur="500"/>
                                        <p:tgtEl>
                                          <p:spTgt spid="36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p6"/>
          <p:cNvSpPr/>
          <p:nvPr/>
        </p:nvSpPr>
        <p:spPr>
          <a:xfrm>
            <a:off x="0" y="1"/>
            <a:ext cx="1595017" cy="6857999"/>
          </a:xfrm>
          <a:prstGeom prst="rect">
            <a:avLst/>
          </a:prstGeom>
          <a:solidFill>
            <a:srgbClr val="2F5496"/>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600"/>
              <a:buFont typeface="Arial"/>
              <a:buNone/>
            </a:pPr>
            <a:endParaRPr sz="1600" b="1" i="0" u="none" strike="noStrike" cap="none">
              <a:solidFill>
                <a:schemeClr val="lt1"/>
              </a:solidFill>
              <a:latin typeface="Calibri"/>
              <a:ea typeface="Calibri"/>
              <a:cs typeface="Calibri"/>
              <a:sym typeface="Calibri"/>
            </a:endParaRPr>
          </a:p>
        </p:txBody>
      </p:sp>
      <p:pic>
        <p:nvPicPr>
          <p:cNvPr id="373" name="Google Shape;373;p6"/>
          <p:cNvPicPr preferRelativeResize="0"/>
          <p:nvPr/>
        </p:nvPicPr>
        <p:blipFill rotWithShape="1">
          <a:blip r:embed="rId3">
            <a:alphaModFix/>
          </a:blip>
          <a:srcRect r="78648"/>
          <a:stretch/>
        </p:blipFill>
        <p:spPr>
          <a:xfrm>
            <a:off x="123620" y="5222806"/>
            <a:ext cx="1347775" cy="1411205"/>
          </a:xfrm>
          <a:prstGeom prst="rect">
            <a:avLst/>
          </a:prstGeom>
          <a:noFill/>
          <a:ln>
            <a:noFill/>
          </a:ln>
        </p:spPr>
      </p:pic>
      <p:sp>
        <p:nvSpPr>
          <p:cNvPr id="374" name="Google Shape;374;p6"/>
          <p:cNvSpPr txBox="1"/>
          <p:nvPr/>
        </p:nvSpPr>
        <p:spPr>
          <a:xfrm rot="-5400000">
            <a:off x="-1705369" y="2543694"/>
            <a:ext cx="5005751" cy="64633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600"/>
              <a:buFont typeface="Arial"/>
              <a:buNone/>
            </a:pPr>
            <a:r>
              <a:rPr lang="es-ES" sz="3600" b="1" i="0" u="none" strike="noStrike" cap="none">
                <a:solidFill>
                  <a:schemeClr val="lt1"/>
                </a:solidFill>
                <a:latin typeface="Calibri"/>
                <a:ea typeface="Calibri"/>
                <a:cs typeface="Calibri"/>
                <a:sym typeface="Calibri"/>
              </a:rPr>
              <a:t>DISFAGIA - NUTRICIÓN</a:t>
            </a:r>
            <a:endParaRPr sz="3600" b="1" i="0" u="none" strike="noStrike" cap="none">
              <a:solidFill>
                <a:schemeClr val="lt1"/>
              </a:solidFill>
              <a:latin typeface="Calibri"/>
              <a:ea typeface="Calibri"/>
              <a:cs typeface="Calibri"/>
              <a:sym typeface="Calibri"/>
            </a:endParaRPr>
          </a:p>
        </p:txBody>
      </p:sp>
      <p:sp>
        <p:nvSpPr>
          <p:cNvPr id="375" name="Google Shape;375;p6"/>
          <p:cNvSpPr txBox="1"/>
          <p:nvPr/>
        </p:nvSpPr>
        <p:spPr>
          <a:xfrm>
            <a:off x="1945738" y="363984"/>
            <a:ext cx="9614891" cy="107717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s-ES" sz="3200" b="1" i="0" u="none" strike="noStrike" cap="none">
                <a:solidFill>
                  <a:schemeClr val="dk1"/>
                </a:solidFill>
                <a:latin typeface="Calibri"/>
                <a:ea typeface="Calibri"/>
                <a:cs typeface="Calibri"/>
                <a:sym typeface="Calibri"/>
              </a:rPr>
              <a:t>IMPORTANCIA DE CONSENSO EN DEFINICIÓN DE UNA TERMINOLOGÍA ESTANDARIZADA</a:t>
            </a:r>
            <a:endParaRPr sz="3200" b="1" i="0" u="none" strike="noStrike" cap="none">
              <a:solidFill>
                <a:schemeClr val="dk1"/>
              </a:solidFill>
              <a:latin typeface="Calibri"/>
              <a:ea typeface="Calibri"/>
              <a:cs typeface="Calibri"/>
              <a:sym typeface="Calibri"/>
            </a:endParaRPr>
          </a:p>
        </p:txBody>
      </p:sp>
      <p:sp>
        <p:nvSpPr>
          <p:cNvPr id="376" name="Google Shape;376;p6"/>
          <p:cNvSpPr txBox="1"/>
          <p:nvPr/>
        </p:nvSpPr>
        <p:spPr>
          <a:xfrm>
            <a:off x="1945738" y="1648284"/>
            <a:ext cx="9301263" cy="2740197"/>
          </a:xfrm>
          <a:prstGeom prst="rect">
            <a:avLst/>
          </a:prstGeom>
          <a:noFill/>
          <a:ln>
            <a:noFill/>
          </a:ln>
        </p:spPr>
        <p:txBody>
          <a:bodyPr spcFirstLastPara="1" wrap="square" lIns="91425" tIns="45700" rIns="91425" bIns="45700" anchor="t" anchorCtr="0">
            <a:spAutoFit/>
          </a:bodyPr>
          <a:lstStyle/>
          <a:p>
            <a:pPr marL="0" marR="0" lvl="0" indent="0" algn="just" rtl="0">
              <a:lnSpc>
                <a:spcPct val="107000"/>
              </a:lnSpc>
              <a:spcBef>
                <a:spcPts val="0"/>
              </a:spcBef>
              <a:spcAft>
                <a:spcPts val="0"/>
              </a:spcAft>
              <a:buClr>
                <a:srgbClr val="000000"/>
              </a:buClr>
              <a:buSzPts val="1800"/>
              <a:buFont typeface="Arial"/>
              <a:buNone/>
            </a:pPr>
            <a:r>
              <a:rPr lang="es-ES" sz="1800" b="0" i="0" u="none" strike="noStrike" cap="none">
                <a:solidFill>
                  <a:schemeClr val="dk1"/>
                </a:solidFill>
                <a:latin typeface="Calibri"/>
                <a:ea typeface="Calibri"/>
                <a:cs typeface="Calibri"/>
                <a:sym typeface="Calibri"/>
              </a:rPr>
              <a:t>La Iniciativa Internacional de Normalización de la Dieta para la Disfagia (IDDSI) creó terminología y definiciones estandarizadas a nivel mundial para alimentos con textura modificada y líquidos espesados ​​para mejorar la seguridad y el cuidado de las personas con disfagia.</a:t>
            </a:r>
            <a:endParaRPr sz="1400" b="0" i="0" u="none" strike="noStrike" cap="none">
              <a:solidFill>
                <a:srgbClr val="000000"/>
              </a:solidFill>
              <a:latin typeface="Arial"/>
              <a:ea typeface="Arial"/>
              <a:cs typeface="Arial"/>
              <a:sym typeface="Arial"/>
            </a:endParaRPr>
          </a:p>
          <a:p>
            <a:pPr marL="0" marR="0" lvl="0" indent="0" algn="just" rtl="0">
              <a:lnSpc>
                <a:spcPct val="107000"/>
              </a:lnSpc>
              <a:spcBef>
                <a:spcPts val="0"/>
              </a:spcBef>
              <a:spcAft>
                <a:spcPts val="0"/>
              </a:spcAft>
              <a:buClr>
                <a:srgbClr val="000000"/>
              </a:buClr>
              <a:buSzPts val="1800"/>
              <a:buFont typeface="Arial"/>
              <a:buNone/>
            </a:pPr>
            <a:r>
              <a:rPr lang="es-ES" sz="1800" b="0" i="0" u="none" strike="noStrike" cap="none">
                <a:solidFill>
                  <a:schemeClr val="dk1"/>
                </a:solidFill>
                <a:latin typeface="Calibri"/>
                <a:ea typeface="Calibri"/>
                <a:cs typeface="Calibri"/>
                <a:sym typeface="Calibri"/>
              </a:rPr>
              <a:t>Es imperativo que todos los proveedores de atención médica a nivel mundial implementen IDDSI, tanto para garantizar la seguridad del paciente como para mantener los estándares de práctica actuales. </a:t>
            </a:r>
            <a:endParaRPr sz="1400" b="0" i="0" u="none" strike="noStrike" cap="none">
              <a:solidFill>
                <a:srgbClr val="000000"/>
              </a:solidFill>
              <a:latin typeface="Arial"/>
              <a:ea typeface="Arial"/>
              <a:cs typeface="Arial"/>
              <a:sym typeface="Arial"/>
            </a:endParaRPr>
          </a:p>
          <a:p>
            <a:pPr marL="0" marR="0" lvl="0" indent="0" algn="ctr" rtl="0">
              <a:lnSpc>
                <a:spcPct val="107000"/>
              </a:lnSpc>
              <a:spcBef>
                <a:spcPts val="0"/>
              </a:spcBef>
              <a:spcAft>
                <a:spcPts val="0"/>
              </a:spcAft>
              <a:buClr>
                <a:srgbClr val="000000"/>
              </a:buClr>
              <a:buSzPts val="1800"/>
              <a:buFont typeface="Arial"/>
              <a:buNone/>
            </a:pPr>
            <a:r>
              <a:rPr lang="es-ES" sz="1800" b="1" i="0" u="none" strike="noStrike" cap="none">
                <a:solidFill>
                  <a:srgbClr val="2F5496"/>
                </a:solidFill>
                <a:highlight>
                  <a:srgbClr val="FFFF00"/>
                </a:highlight>
                <a:latin typeface="Calibri"/>
                <a:ea typeface="Calibri"/>
                <a:cs typeface="Calibri"/>
                <a:sym typeface="Calibri"/>
              </a:rPr>
              <a:t>La Academia de Nutrición y Dietética se complace en anunciar que a partir de octubre de 2021, IDDSI será la única dieta con textura modificada reconocida.</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pic>
        <p:nvPicPr>
          <p:cNvPr id="377" name="Google Shape;377;p6"/>
          <p:cNvPicPr preferRelativeResize="0"/>
          <p:nvPr/>
        </p:nvPicPr>
        <p:blipFill rotWithShape="1">
          <a:blip r:embed="rId4">
            <a:alphaModFix/>
          </a:blip>
          <a:srcRect/>
          <a:stretch/>
        </p:blipFill>
        <p:spPr>
          <a:xfrm>
            <a:off x="1116388" y="3843794"/>
            <a:ext cx="2692465" cy="1610598"/>
          </a:xfrm>
          <a:prstGeom prst="rect">
            <a:avLst/>
          </a:prstGeom>
          <a:noFill/>
          <a:ln>
            <a:noFill/>
          </a:ln>
        </p:spPr>
      </p:pic>
      <p:pic>
        <p:nvPicPr>
          <p:cNvPr id="378" name="Google Shape;378;p6"/>
          <p:cNvPicPr preferRelativeResize="0"/>
          <p:nvPr/>
        </p:nvPicPr>
        <p:blipFill rotWithShape="1">
          <a:blip r:embed="rId5">
            <a:alphaModFix/>
          </a:blip>
          <a:srcRect/>
          <a:stretch/>
        </p:blipFill>
        <p:spPr>
          <a:xfrm>
            <a:off x="2586242" y="3778190"/>
            <a:ext cx="3476139" cy="3079810"/>
          </a:xfrm>
          <a:prstGeom prst="rect">
            <a:avLst/>
          </a:prstGeom>
          <a:noFill/>
          <a:ln>
            <a:noFill/>
          </a:ln>
        </p:spPr>
      </p:pic>
      <p:pic>
        <p:nvPicPr>
          <p:cNvPr id="379" name="Google Shape;379;p6"/>
          <p:cNvPicPr preferRelativeResize="0"/>
          <p:nvPr/>
        </p:nvPicPr>
        <p:blipFill rotWithShape="1">
          <a:blip r:embed="rId6">
            <a:alphaModFix/>
          </a:blip>
          <a:srcRect/>
          <a:stretch/>
        </p:blipFill>
        <p:spPr>
          <a:xfrm>
            <a:off x="5774426" y="4133640"/>
            <a:ext cx="3000375" cy="3028950"/>
          </a:xfrm>
          <a:prstGeom prst="rect">
            <a:avLst/>
          </a:prstGeom>
          <a:noFill/>
          <a:ln>
            <a:noFill/>
          </a:ln>
        </p:spPr>
      </p:pic>
      <p:pic>
        <p:nvPicPr>
          <p:cNvPr id="380" name="Google Shape;380;p6"/>
          <p:cNvPicPr preferRelativeResize="0"/>
          <p:nvPr/>
        </p:nvPicPr>
        <p:blipFill rotWithShape="1">
          <a:blip r:embed="rId7">
            <a:alphaModFix/>
          </a:blip>
          <a:srcRect/>
          <a:stretch/>
        </p:blipFill>
        <p:spPr>
          <a:xfrm>
            <a:off x="8947046" y="4388481"/>
            <a:ext cx="2970536" cy="244072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pic>
        <p:nvPicPr>
          <p:cNvPr id="385" name="Google Shape;385;p27"/>
          <p:cNvPicPr preferRelativeResize="0"/>
          <p:nvPr/>
        </p:nvPicPr>
        <p:blipFill rotWithShape="1">
          <a:blip r:embed="rId3">
            <a:alphaModFix/>
          </a:blip>
          <a:srcRect/>
          <a:stretch/>
        </p:blipFill>
        <p:spPr>
          <a:xfrm>
            <a:off x="1431979" y="1071870"/>
            <a:ext cx="6329377" cy="5043567"/>
          </a:xfrm>
          <a:prstGeom prst="rect">
            <a:avLst/>
          </a:prstGeom>
          <a:noFill/>
          <a:ln>
            <a:noFill/>
          </a:ln>
        </p:spPr>
      </p:pic>
      <p:sp>
        <p:nvSpPr>
          <p:cNvPr id="386" name="Google Shape;386;p27"/>
          <p:cNvSpPr/>
          <p:nvPr/>
        </p:nvSpPr>
        <p:spPr>
          <a:xfrm>
            <a:off x="0" y="1"/>
            <a:ext cx="1595017" cy="6857999"/>
          </a:xfrm>
          <a:prstGeom prst="rect">
            <a:avLst/>
          </a:prstGeom>
          <a:solidFill>
            <a:srgbClr val="2F5496"/>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600"/>
              <a:buFont typeface="Arial"/>
              <a:buNone/>
            </a:pPr>
            <a:endParaRPr sz="1600" b="1" i="0" u="none" strike="noStrike" cap="none">
              <a:solidFill>
                <a:schemeClr val="lt1"/>
              </a:solidFill>
              <a:latin typeface="Calibri"/>
              <a:ea typeface="Calibri"/>
              <a:cs typeface="Calibri"/>
              <a:sym typeface="Calibri"/>
            </a:endParaRPr>
          </a:p>
        </p:txBody>
      </p:sp>
      <p:pic>
        <p:nvPicPr>
          <p:cNvPr id="387" name="Google Shape;387;p27"/>
          <p:cNvPicPr preferRelativeResize="0"/>
          <p:nvPr/>
        </p:nvPicPr>
        <p:blipFill rotWithShape="1">
          <a:blip r:embed="rId4">
            <a:alphaModFix/>
          </a:blip>
          <a:srcRect r="78648"/>
          <a:stretch/>
        </p:blipFill>
        <p:spPr>
          <a:xfrm>
            <a:off x="123620" y="5222806"/>
            <a:ext cx="1347775" cy="1411205"/>
          </a:xfrm>
          <a:prstGeom prst="rect">
            <a:avLst/>
          </a:prstGeom>
          <a:noFill/>
          <a:ln>
            <a:noFill/>
          </a:ln>
        </p:spPr>
      </p:pic>
      <p:sp>
        <p:nvSpPr>
          <p:cNvPr id="388" name="Google Shape;388;p27"/>
          <p:cNvSpPr txBox="1"/>
          <p:nvPr/>
        </p:nvSpPr>
        <p:spPr>
          <a:xfrm rot="-5400000">
            <a:off x="-1705369" y="2543694"/>
            <a:ext cx="5005751" cy="64633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600"/>
              <a:buFont typeface="Arial"/>
              <a:buNone/>
            </a:pPr>
            <a:r>
              <a:rPr lang="es-ES" sz="3600" b="1" i="0" u="none" strike="noStrike" cap="none">
                <a:solidFill>
                  <a:schemeClr val="lt1"/>
                </a:solidFill>
                <a:latin typeface="Calibri"/>
                <a:ea typeface="Calibri"/>
                <a:cs typeface="Calibri"/>
                <a:sym typeface="Calibri"/>
              </a:rPr>
              <a:t>DISFAGIA - NUTRICIÓN</a:t>
            </a:r>
            <a:endParaRPr sz="3600" b="1" i="0" u="none" strike="noStrike" cap="none">
              <a:solidFill>
                <a:schemeClr val="lt1"/>
              </a:solidFill>
              <a:latin typeface="Calibri"/>
              <a:ea typeface="Calibri"/>
              <a:cs typeface="Calibri"/>
              <a:sym typeface="Calibri"/>
            </a:endParaRPr>
          </a:p>
        </p:txBody>
      </p:sp>
      <p:sp>
        <p:nvSpPr>
          <p:cNvPr id="389" name="Google Shape;389;p27"/>
          <p:cNvSpPr txBox="1"/>
          <p:nvPr/>
        </p:nvSpPr>
        <p:spPr>
          <a:xfrm>
            <a:off x="2246051" y="363984"/>
            <a:ext cx="5140171" cy="70788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000"/>
              <a:buFont typeface="Arial"/>
              <a:buNone/>
            </a:pPr>
            <a:r>
              <a:rPr lang="es-ES" sz="4000" b="1" i="0" u="none" strike="noStrike" cap="none">
                <a:solidFill>
                  <a:schemeClr val="dk1"/>
                </a:solidFill>
                <a:latin typeface="Calibri"/>
                <a:ea typeface="Calibri"/>
                <a:cs typeface="Calibri"/>
                <a:sym typeface="Calibri"/>
              </a:rPr>
              <a:t>NORMAS IDDSI</a:t>
            </a:r>
            <a:endParaRPr sz="4000" b="1" i="0" u="none" strike="noStrike" cap="none">
              <a:solidFill>
                <a:schemeClr val="dk1"/>
              </a:solidFill>
              <a:latin typeface="Calibri"/>
              <a:ea typeface="Calibri"/>
              <a:cs typeface="Calibri"/>
              <a:sym typeface="Calibri"/>
            </a:endParaRPr>
          </a:p>
        </p:txBody>
      </p:sp>
      <p:sp>
        <p:nvSpPr>
          <p:cNvPr id="390" name="Google Shape;390;p27"/>
          <p:cNvSpPr txBox="1"/>
          <p:nvPr/>
        </p:nvSpPr>
        <p:spPr>
          <a:xfrm>
            <a:off x="8146237" y="1918670"/>
            <a:ext cx="3778069"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s-ES" sz="2000" b="1" i="0" u="none" strike="noStrike" cap="none">
                <a:solidFill>
                  <a:srgbClr val="000000"/>
                </a:solidFill>
                <a:latin typeface="Calibri"/>
                <a:ea typeface="Calibri"/>
                <a:cs typeface="Calibri"/>
                <a:sym typeface="Calibri"/>
              </a:rPr>
              <a:t>IDDSI NO es una Prescripción.</a:t>
            </a:r>
            <a:endParaRPr sz="1400" b="0" i="0" u="none" strike="noStrike" cap="none">
              <a:solidFill>
                <a:srgbClr val="000000"/>
              </a:solidFill>
              <a:latin typeface="Arial"/>
              <a:ea typeface="Arial"/>
              <a:cs typeface="Arial"/>
              <a:sym typeface="Arial"/>
            </a:endParaRPr>
          </a:p>
        </p:txBody>
      </p:sp>
      <p:pic>
        <p:nvPicPr>
          <p:cNvPr id="391" name="Google Shape;391;p27" descr="IDDSI - Home"/>
          <p:cNvPicPr preferRelativeResize="0"/>
          <p:nvPr/>
        </p:nvPicPr>
        <p:blipFill rotWithShape="1">
          <a:blip r:embed="rId5">
            <a:alphaModFix/>
          </a:blip>
          <a:srcRect/>
          <a:stretch/>
        </p:blipFill>
        <p:spPr>
          <a:xfrm>
            <a:off x="9552384" y="404664"/>
            <a:ext cx="2110665" cy="701056"/>
          </a:xfrm>
          <a:prstGeom prst="rect">
            <a:avLst/>
          </a:prstGeom>
          <a:noFill/>
          <a:ln>
            <a:noFill/>
          </a:ln>
        </p:spPr>
      </p:pic>
      <p:pic>
        <p:nvPicPr>
          <p:cNvPr id="392" name="Google Shape;392;p27" descr="Stop Hand Octogon Red - Señal De Alto Con Mano, HD Png Download -  1024x1024(#5436969) - PngFind"/>
          <p:cNvPicPr preferRelativeResize="0"/>
          <p:nvPr/>
        </p:nvPicPr>
        <p:blipFill rotWithShape="1">
          <a:blip r:embed="rId6">
            <a:alphaModFix/>
          </a:blip>
          <a:srcRect/>
          <a:stretch/>
        </p:blipFill>
        <p:spPr>
          <a:xfrm>
            <a:off x="6969349" y="1576274"/>
            <a:ext cx="1083340" cy="1134929"/>
          </a:xfrm>
          <a:prstGeom prst="rect">
            <a:avLst/>
          </a:prstGeom>
          <a:noFill/>
          <a:ln>
            <a:noFill/>
          </a:ln>
        </p:spPr>
      </p:pic>
      <p:sp>
        <p:nvSpPr>
          <p:cNvPr id="393" name="Google Shape;393;p27"/>
          <p:cNvSpPr/>
          <p:nvPr/>
        </p:nvSpPr>
        <p:spPr>
          <a:xfrm>
            <a:off x="8072663" y="2949513"/>
            <a:ext cx="3517270" cy="101566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s-ES" sz="2000" b="1" i="0" u="none" strike="noStrike" cap="none">
                <a:solidFill>
                  <a:srgbClr val="000000"/>
                </a:solidFill>
                <a:latin typeface="Calibri"/>
                <a:ea typeface="Calibri"/>
                <a:cs typeface="Calibri"/>
                <a:sym typeface="Calibri"/>
              </a:rPr>
              <a:t>Es una estandarización de “Terminología, descripción y métodos de prueba”.</a:t>
            </a:r>
            <a:endParaRPr sz="1400" b="0" i="0" u="none" strike="noStrike" cap="none">
              <a:solidFill>
                <a:srgbClr val="000000"/>
              </a:solidFill>
              <a:latin typeface="Arial"/>
              <a:ea typeface="Arial"/>
              <a:cs typeface="Arial"/>
              <a:sym typeface="Arial"/>
            </a:endParaRPr>
          </a:p>
        </p:txBody>
      </p:sp>
      <p:pic>
        <p:nvPicPr>
          <p:cNvPr id="394" name="Google Shape;394;p27" descr="Iconos Tilde Y Cruz, HD Png Download - kindpng"/>
          <p:cNvPicPr preferRelativeResize="0"/>
          <p:nvPr/>
        </p:nvPicPr>
        <p:blipFill rotWithShape="1">
          <a:blip r:embed="rId7">
            <a:alphaModFix/>
          </a:blip>
          <a:srcRect/>
          <a:stretch/>
        </p:blipFill>
        <p:spPr>
          <a:xfrm>
            <a:off x="6969349" y="2971274"/>
            <a:ext cx="1083340" cy="993902"/>
          </a:xfrm>
          <a:prstGeom prst="rect">
            <a:avLst/>
          </a:prstGeom>
          <a:noFill/>
          <a:ln>
            <a:noFill/>
          </a:ln>
        </p:spPr>
      </p:pic>
      <p:sp>
        <p:nvSpPr>
          <p:cNvPr id="395" name="Google Shape;395;p27"/>
          <p:cNvSpPr txBox="1"/>
          <p:nvPr/>
        </p:nvSpPr>
        <p:spPr>
          <a:xfrm>
            <a:off x="5900372" y="6324739"/>
            <a:ext cx="6168008" cy="338554"/>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800"/>
              <a:buFont typeface="Arial"/>
              <a:buNone/>
            </a:pPr>
            <a:r>
              <a:rPr lang="es-ES" sz="800" b="0" i="0" u="none" strike="noStrike" cap="none">
                <a:solidFill>
                  <a:srgbClr val="3F3F3F"/>
                </a:solidFill>
                <a:latin typeface="Calibri"/>
                <a:ea typeface="Calibri"/>
                <a:cs typeface="Calibri"/>
                <a:sym typeface="Calibri"/>
              </a:rPr>
              <a:t>IDDSI. </a:t>
            </a:r>
            <a:r>
              <a:rPr lang="es-ES" sz="800" b="0" i="0" u="sng" strike="noStrike" cap="none">
                <a:solidFill>
                  <a:srgbClr val="3F3F3F"/>
                </a:solidFill>
                <a:latin typeface="Calibri"/>
                <a:ea typeface="Calibri"/>
                <a:cs typeface="Calibri"/>
                <a:sym typeface="Calibri"/>
                <a:hlinkClick r:id="rId8">
                  <a:extLst>
                    <a:ext uri="{A12FA001-AC4F-418D-AE19-62706E023703}">
                      <ahyp:hlinkClr xmlns:ahyp="http://schemas.microsoft.com/office/drawing/2018/hyperlinkcolor" val="tx"/>
                    </a:ext>
                  </a:extLst>
                </a:hlinkClick>
              </a:rPr>
              <a:t>https://iddsi.org/IDDSI/media/images/Translations/IDDSI_</a:t>
            </a:r>
            <a:endParaRPr sz="800" b="0" i="0" u="none" strike="noStrike" cap="none">
              <a:solidFill>
                <a:srgbClr val="3F3F3F"/>
              </a:solidFill>
              <a:latin typeface="Calibri"/>
              <a:ea typeface="Calibri"/>
              <a:cs typeface="Calibri"/>
              <a:sym typeface="Calibri"/>
            </a:endParaRPr>
          </a:p>
          <a:p>
            <a:pPr marL="0" marR="0" lvl="0" indent="0" algn="r" rtl="0">
              <a:lnSpc>
                <a:spcPct val="100000"/>
              </a:lnSpc>
              <a:spcBef>
                <a:spcPts val="0"/>
              </a:spcBef>
              <a:spcAft>
                <a:spcPts val="0"/>
              </a:spcAft>
              <a:buClr>
                <a:srgbClr val="000000"/>
              </a:buClr>
              <a:buSzPts val="800"/>
              <a:buFont typeface="Arial"/>
              <a:buNone/>
            </a:pPr>
            <a:endParaRPr sz="800" b="0" i="0" u="none" strike="noStrike" cap="none">
              <a:solidFill>
                <a:srgbClr val="3F3F3F"/>
              </a:solidFill>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sp>
        <p:nvSpPr>
          <p:cNvPr id="400" name="Google Shape;400;p28"/>
          <p:cNvSpPr/>
          <p:nvPr/>
        </p:nvSpPr>
        <p:spPr>
          <a:xfrm>
            <a:off x="0" y="1"/>
            <a:ext cx="1595017" cy="6857999"/>
          </a:xfrm>
          <a:prstGeom prst="rect">
            <a:avLst/>
          </a:prstGeom>
          <a:solidFill>
            <a:srgbClr val="2F5496"/>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600"/>
              <a:buFont typeface="Arial"/>
              <a:buNone/>
            </a:pPr>
            <a:endParaRPr sz="1600" b="1" i="0" u="none" strike="noStrike" cap="none">
              <a:solidFill>
                <a:schemeClr val="lt1"/>
              </a:solidFill>
              <a:latin typeface="Calibri"/>
              <a:ea typeface="Calibri"/>
              <a:cs typeface="Calibri"/>
              <a:sym typeface="Calibri"/>
            </a:endParaRPr>
          </a:p>
        </p:txBody>
      </p:sp>
      <p:pic>
        <p:nvPicPr>
          <p:cNvPr id="401" name="Google Shape;401;p28"/>
          <p:cNvPicPr preferRelativeResize="0"/>
          <p:nvPr/>
        </p:nvPicPr>
        <p:blipFill rotWithShape="1">
          <a:blip r:embed="rId3">
            <a:alphaModFix/>
          </a:blip>
          <a:srcRect r="78648"/>
          <a:stretch/>
        </p:blipFill>
        <p:spPr>
          <a:xfrm>
            <a:off x="123620" y="5222806"/>
            <a:ext cx="1347775" cy="1411205"/>
          </a:xfrm>
          <a:prstGeom prst="rect">
            <a:avLst/>
          </a:prstGeom>
          <a:noFill/>
          <a:ln>
            <a:noFill/>
          </a:ln>
        </p:spPr>
      </p:pic>
      <p:sp>
        <p:nvSpPr>
          <p:cNvPr id="402" name="Google Shape;402;p28"/>
          <p:cNvSpPr txBox="1"/>
          <p:nvPr/>
        </p:nvSpPr>
        <p:spPr>
          <a:xfrm rot="-5400000">
            <a:off x="-1705369" y="2543694"/>
            <a:ext cx="5005751" cy="64633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600"/>
              <a:buFont typeface="Arial"/>
              <a:buNone/>
            </a:pPr>
            <a:r>
              <a:rPr lang="es-ES" sz="3600" b="1" i="0" u="none" strike="noStrike" cap="none">
                <a:solidFill>
                  <a:schemeClr val="lt1"/>
                </a:solidFill>
                <a:latin typeface="Calibri"/>
                <a:ea typeface="Calibri"/>
                <a:cs typeface="Calibri"/>
                <a:sym typeface="Calibri"/>
              </a:rPr>
              <a:t>DISFAGIA - NUTRICIÓN</a:t>
            </a:r>
            <a:endParaRPr sz="3600" b="1" i="0" u="none" strike="noStrike" cap="none">
              <a:solidFill>
                <a:schemeClr val="lt1"/>
              </a:solidFill>
              <a:latin typeface="Calibri"/>
              <a:ea typeface="Calibri"/>
              <a:cs typeface="Calibri"/>
              <a:sym typeface="Calibri"/>
            </a:endParaRPr>
          </a:p>
        </p:txBody>
      </p:sp>
      <p:sp>
        <p:nvSpPr>
          <p:cNvPr id="403" name="Google Shape;403;p28"/>
          <p:cNvSpPr txBox="1"/>
          <p:nvPr/>
        </p:nvSpPr>
        <p:spPr>
          <a:xfrm>
            <a:off x="2246051" y="363984"/>
            <a:ext cx="5140171" cy="70788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s-ES" sz="4000" b="1" i="0" u="none" strike="noStrike" cap="none">
                <a:solidFill>
                  <a:schemeClr val="dk1"/>
                </a:solidFill>
                <a:latin typeface="Calibri"/>
                <a:ea typeface="Calibri"/>
                <a:cs typeface="Calibri"/>
                <a:sym typeface="Calibri"/>
              </a:rPr>
              <a:t>IDDSI</a:t>
            </a:r>
            <a:endParaRPr sz="4000" b="1" i="0" u="none" strike="noStrike" cap="none">
              <a:solidFill>
                <a:schemeClr val="dk1"/>
              </a:solidFill>
              <a:latin typeface="Calibri"/>
              <a:ea typeface="Calibri"/>
              <a:cs typeface="Calibri"/>
              <a:sym typeface="Calibri"/>
            </a:endParaRPr>
          </a:p>
        </p:txBody>
      </p:sp>
      <p:pic>
        <p:nvPicPr>
          <p:cNvPr id="404" name="Google Shape;404;p28"/>
          <p:cNvPicPr preferRelativeResize="0"/>
          <p:nvPr/>
        </p:nvPicPr>
        <p:blipFill rotWithShape="1">
          <a:blip r:embed="rId4">
            <a:alphaModFix/>
          </a:blip>
          <a:srcRect/>
          <a:stretch/>
        </p:blipFill>
        <p:spPr>
          <a:xfrm>
            <a:off x="2100475" y="152400"/>
            <a:ext cx="9614962" cy="670560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sp>
        <p:nvSpPr>
          <p:cNvPr id="409" name="Google Shape;409;p29"/>
          <p:cNvSpPr/>
          <p:nvPr/>
        </p:nvSpPr>
        <p:spPr>
          <a:xfrm>
            <a:off x="0" y="1"/>
            <a:ext cx="1595017" cy="6857999"/>
          </a:xfrm>
          <a:prstGeom prst="rect">
            <a:avLst/>
          </a:prstGeom>
          <a:solidFill>
            <a:srgbClr val="2F5496"/>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600"/>
              <a:buFont typeface="Arial"/>
              <a:buNone/>
            </a:pPr>
            <a:endParaRPr sz="1600" b="1" i="0" u="none" strike="noStrike" cap="none">
              <a:solidFill>
                <a:schemeClr val="lt1"/>
              </a:solidFill>
              <a:latin typeface="Calibri"/>
              <a:ea typeface="Calibri"/>
              <a:cs typeface="Calibri"/>
              <a:sym typeface="Calibri"/>
            </a:endParaRPr>
          </a:p>
        </p:txBody>
      </p:sp>
      <p:pic>
        <p:nvPicPr>
          <p:cNvPr id="410" name="Google Shape;410;p29"/>
          <p:cNvPicPr preferRelativeResize="0"/>
          <p:nvPr/>
        </p:nvPicPr>
        <p:blipFill rotWithShape="1">
          <a:blip r:embed="rId3">
            <a:alphaModFix/>
          </a:blip>
          <a:srcRect r="78648"/>
          <a:stretch/>
        </p:blipFill>
        <p:spPr>
          <a:xfrm>
            <a:off x="123620" y="5222806"/>
            <a:ext cx="1347775" cy="1411205"/>
          </a:xfrm>
          <a:prstGeom prst="rect">
            <a:avLst/>
          </a:prstGeom>
          <a:noFill/>
          <a:ln>
            <a:noFill/>
          </a:ln>
        </p:spPr>
      </p:pic>
      <p:sp>
        <p:nvSpPr>
          <p:cNvPr id="411" name="Google Shape;411;p29"/>
          <p:cNvSpPr txBox="1"/>
          <p:nvPr/>
        </p:nvSpPr>
        <p:spPr>
          <a:xfrm rot="-5400000">
            <a:off x="-1705369" y="2543694"/>
            <a:ext cx="5005751" cy="64633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600"/>
              <a:buFont typeface="Arial"/>
              <a:buNone/>
            </a:pPr>
            <a:r>
              <a:rPr lang="es-ES" sz="3600" b="1" i="0" u="none" strike="noStrike" cap="none">
                <a:solidFill>
                  <a:schemeClr val="lt1"/>
                </a:solidFill>
                <a:latin typeface="Calibri"/>
                <a:ea typeface="Calibri"/>
                <a:cs typeface="Calibri"/>
                <a:sym typeface="Calibri"/>
              </a:rPr>
              <a:t>DISFAGIA - NUTRICIÓN</a:t>
            </a:r>
            <a:endParaRPr sz="3600" b="1" i="0" u="none" strike="noStrike" cap="none">
              <a:solidFill>
                <a:schemeClr val="lt1"/>
              </a:solidFill>
              <a:latin typeface="Calibri"/>
              <a:ea typeface="Calibri"/>
              <a:cs typeface="Calibri"/>
              <a:sym typeface="Calibri"/>
            </a:endParaRPr>
          </a:p>
        </p:txBody>
      </p:sp>
      <p:sp>
        <p:nvSpPr>
          <p:cNvPr id="412" name="Google Shape;412;p29"/>
          <p:cNvSpPr txBox="1">
            <a:spLocks noGrp="1"/>
          </p:cNvSpPr>
          <p:nvPr>
            <p:ph type="title"/>
          </p:nvPr>
        </p:nvSpPr>
        <p:spPr>
          <a:xfrm>
            <a:off x="239349" y="274638"/>
            <a:ext cx="11343051" cy="11430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1800"/>
              <a:buNone/>
            </a:pPr>
            <a:r>
              <a:rPr lang="es-ES" sz="4000" b="1"/>
              <a:t>MODIFICACIÓN</a:t>
            </a:r>
            <a:r>
              <a:rPr lang="es-ES">
                <a:latin typeface="Arial"/>
                <a:ea typeface="Arial"/>
                <a:cs typeface="Arial"/>
                <a:sym typeface="Arial"/>
              </a:rPr>
              <a:t> </a:t>
            </a:r>
            <a:r>
              <a:rPr lang="es-ES" sz="4000" b="1"/>
              <a:t>CONSISTENCIAS</a:t>
            </a:r>
            <a:endParaRPr sz="4000" b="1"/>
          </a:p>
        </p:txBody>
      </p:sp>
      <p:grpSp>
        <p:nvGrpSpPr>
          <p:cNvPr id="413" name="Google Shape;413;p29"/>
          <p:cNvGrpSpPr/>
          <p:nvPr/>
        </p:nvGrpSpPr>
        <p:grpSpPr>
          <a:xfrm>
            <a:off x="2239282" y="1941879"/>
            <a:ext cx="8796264" cy="2974242"/>
            <a:chOff x="319746" y="0"/>
            <a:chExt cx="8796264" cy="2974242"/>
          </a:xfrm>
        </p:grpSpPr>
        <p:sp>
          <p:nvSpPr>
            <p:cNvPr id="414" name="Google Shape;414;p29"/>
            <p:cNvSpPr/>
            <p:nvPr/>
          </p:nvSpPr>
          <p:spPr>
            <a:xfrm>
              <a:off x="707681" y="0"/>
              <a:ext cx="8020393" cy="2974242"/>
            </a:xfrm>
            <a:prstGeom prst="rightArrow">
              <a:avLst>
                <a:gd name="adj1" fmla="val 50000"/>
                <a:gd name="adj2" fmla="val 50000"/>
              </a:avLst>
            </a:prstGeom>
            <a:solidFill>
              <a:srgbClr val="CCD3E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5" name="Google Shape;415;p29"/>
            <p:cNvSpPr/>
            <p:nvPr/>
          </p:nvSpPr>
          <p:spPr>
            <a:xfrm>
              <a:off x="319746" y="892272"/>
              <a:ext cx="2830727" cy="1189696"/>
            </a:xfrm>
            <a:prstGeom prst="roundRect">
              <a:avLst>
                <a:gd name="adj" fmla="val 16667"/>
              </a:avLst>
            </a:prstGeom>
            <a:solidFill>
              <a:srgbClr val="4372C3"/>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6" name="Google Shape;416;p29"/>
            <p:cNvSpPr txBox="1"/>
            <p:nvPr/>
          </p:nvSpPr>
          <p:spPr>
            <a:xfrm>
              <a:off x="377822" y="950348"/>
              <a:ext cx="2714575" cy="1073544"/>
            </a:xfrm>
            <a:prstGeom prst="rect">
              <a:avLst/>
            </a:prstGeom>
            <a:noFill/>
            <a:ln>
              <a:noFill/>
            </a:ln>
          </p:spPr>
          <p:txBody>
            <a:bodyPr spcFirstLastPara="1" wrap="square" lIns="53325" tIns="53325" rIns="53325" bIns="53325" anchor="ctr" anchorCtr="0">
              <a:noAutofit/>
            </a:bodyPr>
            <a:lstStyle/>
            <a:p>
              <a:pPr marL="0" marR="0" lvl="0" indent="0" algn="ctr" rtl="0">
                <a:lnSpc>
                  <a:spcPct val="90000"/>
                </a:lnSpc>
                <a:spcBef>
                  <a:spcPts val="0"/>
                </a:spcBef>
                <a:spcAft>
                  <a:spcPts val="0"/>
                </a:spcAft>
                <a:buClr>
                  <a:srgbClr val="000000"/>
                </a:buClr>
                <a:buSzPts val="1400"/>
                <a:buFont typeface="Arial"/>
                <a:buNone/>
              </a:pPr>
              <a:r>
                <a:rPr lang="es-ES" sz="1400" b="0" i="0" u="none" strike="noStrike" cap="none">
                  <a:solidFill>
                    <a:schemeClr val="lt1"/>
                  </a:solidFill>
                  <a:latin typeface="Arial"/>
                  <a:ea typeface="Arial"/>
                  <a:cs typeface="Arial"/>
                  <a:sym typeface="Arial"/>
                </a:rPr>
                <a:t>Triturar luego de su elaboración</a:t>
              </a:r>
              <a:endParaRPr sz="1400" b="0" i="0" u="none" strike="noStrike" cap="none">
                <a:solidFill>
                  <a:srgbClr val="000000"/>
                </a:solidFill>
                <a:latin typeface="Arial"/>
                <a:ea typeface="Arial"/>
                <a:cs typeface="Arial"/>
                <a:sym typeface="Arial"/>
              </a:endParaRPr>
            </a:p>
            <a:p>
              <a:pPr marL="0" marR="0" lvl="0" indent="0" algn="ctr" rtl="0">
                <a:lnSpc>
                  <a:spcPct val="90000"/>
                </a:lnSpc>
                <a:spcBef>
                  <a:spcPts val="490"/>
                </a:spcBef>
                <a:spcAft>
                  <a:spcPts val="0"/>
                </a:spcAft>
                <a:buClr>
                  <a:srgbClr val="000000"/>
                </a:buClr>
                <a:buSzPts val="1400"/>
                <a:buFont typeface="Arial"/>
                <a:buNone/>
              </a:pPr>
              <a:r>
                <a:rPr lang="es-ES" sz="1400" b="0" i="0" u="none" strike="noStrike" cap="none">
                  <a:solidFill>
                    <a:schemeClr val="lt1"/>
                  </a:solidFill>
                  <a:latin typeface="Arial"/>
                  <a:ea typeface="Arial"/>
                  <a:cs typeface="Arial"/>
                  <a:sym typeface="Arial"/>
                </a:rPr>
                <a:t> </a:t>
              </a:r>
              <a:endParaRPr sz="1400" b="0" i="0" u="none" strike="noStrike" cap="none">
                <a:solidFill>
                  <a:schemeClr val="lt1"/>
                </a:solidFill>
                <a:latin typeface="Arial"/>
                <a:ea typeface="Arial"/>
                <a:cs typeface="Arial"/>
                <a:sym typeface="Arial"/>
              </a:endParaRPr>
            </a:p>
          </p:txBody>
        </p:sp>
        <p:sp>
          <p:nvSpPr>
            <p:cNvPr id="417" name="Google Shape;417;p29"/>
            <p:cNvSpPr/>
            <p:nvPr/>
          </p:nvSpPr>
          <p:spPr>
            <a:xfrm>
              <a:off x="3302514" y="892272"/>
              <a:ext cx="2830727" cy="1189696"/>
            </a:xfrm>
            <a:prstGeom prst="roundRect">
              <a:avLst>
                <a:gd name="adj" fmla="val 16667"/>
              </a:avLst>
            </a:prstGeom>
            <a:solidFill>
              <a:srgbClr val="4372C3"/>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8" name="Google Shape;418;p29"/>
            <p:cNvSpPr txBox="1"/>
            <p:nvPr/>
          </p:nvSpPr>
          <p:spPr>
            <a:xfrm>
              <a:off x="3360590" y="950348"/>
              <a:ext cx="2714575" cy="1073544"/>
            </a:xfrm>
            <a:prstGeom prst="rect">
              <a:avLst/>
            </a:prstGeom>
            <a:noFill/>
            <a:ln>
              <a:noFill/>
            </a:ln>
          </p:spPr>
          <p:txBody>
            <a:bodyPr spcFirstLastPara="1" wrap="square" lIns="53325" tIns="53325" rIns="53325" bIns="53325" anchor="ctr" anchorCtr="0">
              <a:noAutofit/>
            </a:bodyPr>
            <a:lstStyle/>
            <a:p>
              <a:pPr marL="0" marR="0" lvl="0" indent="0" algn="ctr" rtl="0">
                <a:lnSpc>
                  <a:spcPct val="90000"/>
                </a:lnSpc>
                <a:spcBef>
                  <a:spcPts val="0"/>
                </a:spcBef>
                <a:spcAft>
                  <a:spcPts val="0"/>
                </a:spcAft>
                <a:buClr>
                  <a:srgbClr val="000000"/>
                </a:buClr>
                <a:buSzPts val="1400"/>
                <a:buFont typeface="Arial"/>
                <a:buNone/>
              </a:pPr>
              <a:r>
                <a:rPr lang="es-ES" sz="1400" b="0" i="0" u="none" strike="noStrike" cap="none">
                  <a:solidFill>
                    <a:schemeClr val="lt1"/>
                  </a:solidFill>
                  <a:latin typeface="Arial"/>
                  <a:ea typeface="Arial"/>
                  <a:cs typeface="Arial"/>
                  <a:sym typeface="Arial"/>
                </a:rPr>
                <a:t>Incorporar líquido (agua, caldo, leche) hasta lograr una consistencia homogénea.  </a:t>
              </a:r>
              <a:endParaRPr sz="1400" b="0" i="0" u="none" strike="noStrike" cap="none">
                <a:solidFill>
                  <a:schemeClr val="lt1"/>
                </a:solidFill>
                <a:latin typeface="Arial"/>
                <a:ea typeface="Arial"/>
                <a:cs typeface="Arial"/>
                <a:sym typeface="Arial"/>
              </a:endParaRPr>
            </a:p>
          </p:txBody>
        </p:sp>
        <p:sp>
          <p:nvSpPr>
            <p:cNvPr id="419" name="Google Shape;419;p29"/>
            <p:cNvSpPr/>
            <p:nvPr/>
          </p:nvSpPr>
          <p:spPr>
            <a:xfrm>
              <a:off x="6285283" y="892272"/>
              <a:ext cx="2830727" cy="1189696"/>
            </a:xfrm>
            <a:prstGeom prst="roundRect">
              <a:avLst>
                <a:gd name="adj" fmla="val 16667"/>
              </a:avLst>
            </a:prstGeom>
            <a:solidFill>
              <a:srgbClr val="4372C3"/>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0" name="Google Shape;420;p29"/>
            <p:cNvSpPr txBox="1"/>
            <p:nvPr/>
          </p:nvSpPr>
          <p:spPr>
            <a:xfrm>
              <a:off x="6343359" y="950348"/>
              <a:ext cx="2714575" cy="1073544"/>
            </a:xfrm>
            <a:prstGeom prst="rect">
              <a:avLst/>
            </a:prstGeom>
            <a:noFill/>
            <a:ln>
              <a:noFill/>
            </a:ln>
          </p:spPr>
          <p:txBody>
            <a:bodyPr spcFirstLastPara="1" wrap="square" lIns="53325" tIns="53325" rIns="53325" bIns="53325" anchor="ctr" anchorCtr="0">
              <a:noAutofit/>
            </a:bodyPr>
            <a:lstStyle/>
            <a:p>
              <a:pPr marL="0" marR="0" lvl="0" indent="0" algn="ctr" rtl="0">
                <a:lnSpc>
                  <a:spcPct val="90000"/>
                </a:lnSpc>
                <a:spcBef>
                  <a:spcPts val="0"/>
                </a:spcBef>
                <a:spcAft>
                  <a:spcPts val="0"/>
                </a:spcAft>
                <a:buClr>
                  <a:srgbClr val="000000"/>
                </a:buClr>
                <a:buSzPts val="1400"/>
                <a:buFont typeface="Arial"/>
                <a:buNone/>
              </a:pPr>
              <a:r>
                <a:rPr lang="es-ES" sz="1400" b="0" i="0" u="none" strike="noStrike" cap="none">
                  <a:solidFill>
                    <a:schemeClr val="lt1"/>
                  </a:solidFill>
                  <a:latin typeface="Arial"/>
                  <a:ea typeface="Arial"/>
                  <a:cs typeface="Arial"/>
                  <a:sym typeface="Arial"/>
                </a:rPr>
                <a:t>Adicionar la cantidad necesaria de espesante comercial para obtener el nivel de textura y/o viscosidad deseada  </a:t>
              </a:r>
              <a:r>
                <a:rPr lang="es-ES" sz="1400" b="0" i="1" u="none" strike="noStrike" cap="none">
                  <a:solidFill>
                    <a:schemeClr val="lt1"/>
                  </a:solidFill>
                  <a:latin typeface="Arial"/>
                  <a:ea typeface="Arial"/>
                  <a:cs typeface="Arial"/>
                  <a:sym typeface="Arial"/>
                </a:rPr>
                <a:t>de acuerdo a las normas IDDSI.</a:t>
              </a:r>
              <a:endParaRPr sz="1400" b="0" i="0" u="none" strike="noStrike" cap="none">
                <a:solidFill>
                  <a:schemeClr val="lt1"/>
                </a:solidFill>
                <a:latin typeface="Arial"/>
                <a:ea typeface="Arial"/>
                <a:cs typeface="Arial"/>
                <a:sym typeface="Arial"/>
              </a:endParaRPr>
            </a:p>
          </p:txBody>
        </p:sp>
      </p:grpSp>
      <p:pic>
        <p:nvPicPr>
          <p:cNvPr id="421" name="Google Shape;421;p29" descr="Aparato licuadora | Icono Gratis"/>
          <p:cNvPicPr preferRelativeResize="0"/>
          <p:nvPr/>
        </p:nvPicPr>
        <p:blipFill rotWithShape="1">
          <a:blip r:embed="rId4">
            <a:alphaModFix/>
          </a:blip>
          <a:srcRect/>
          <a:stretch/>
        </p:blipFill>
        <p:spPr>
          <a:xfrm>
            <a:off x="2804026" y="4139850"/>
            <a:ext cx="1998915" cy="1998915"/>
          </a:xfrm>
          <a:prstGeom prst="rect">
            <a:avLst/>
          </a:prstGeom>
          <a:noFill/>
          <a:ln>
            <a:noFill/>
          </a:ln>
        </p:spPr>
      </p:pic>
      <p:pic>
        <p:nvPicPr>
          <p:cNvPr id="422" name="Google Shape;422;p29" descr="Agua Verter Jarra - Gráficos vectoriales gratis en Pixabay"/>
          <p:cNvPicPr preferRelativeResize="0"/>
          <p:nvPr/>
        </p:nvPicPr>
        <p:blipFill rotWithShape="1">
          <a:blip r:embed="rId5">
            <a:alphaModFix/>
          </a:blip>
          <a:srcRect/>
          <a:stretch/>
        </p:blipFill>
        <p:spPr>
          <a:xfrm>
            <a:off x="5864361" y="4306847"/>
            <a:ext cx="1491296" cy="1831918"/>
          </a:xfrm>
          <a:prstGeom prst="rect">
            <a:avLst/>
          </a:prstGeom>
          <a:noFill/>
          <a:ln>
            <a:noFill/>
          </a:ln>
        </p:spPr>
      </p:pic>
      <p:pic>
        <p:nvPicPr>
          <p:cNvPr id="423" name="Google Shape;423;p29" descr="Espesante Thick&amp;amp;Easy ® | Fresenius Kabi"/>
          <p:cNvPicPr preferRelativeResize="0"/>
          <p:nvPr/>
        </p:nvPicPr>
        <p:blipFill rotWithShape="1">
          <a:blip r:embed="rId6">
            <a:alphaModFix/>
          </a:blip>
          <a:srcRect/>
          <a:stretch/>
        </p:blipFill>
        <p:spPr>
          <a:xfrm>
            <a:off x="8426293" y="4063776"/>
            <a:ext cx="2387150" cy="2151061"/>
          </a:xfrm>
          <a:prstGeom prst="rect">
            <a:avLst/>
          </a:prstGeom>
          <a:noFill/>
          <a:ln>
            <a:noFill/>
          </a:ln>
        </p:spPr>
      </p:pic>
      <p:pic>
        <p:nvPicPr>
          <p:cNvPr id="424" name="Google Shape;424;p29" descr="IDDSI - Home"/>
          <p:cNvPicPr preferRelativeResize="0"/>
          <p:nvPr/>
        </p:nvPicPr>
        <p:blipFill rotWithShape="1">
          <a:blip r:embed="rId7">
            <a:alphaModFix/>
          </a:blip>
          <a:srcRect/>
          <a:stretch/>
        </p:blipFill>
        <p:spPr>
          <a:xfrm>
            <a:off x="9552384" y="404664"/>
            <a:ext cx="2110665" cy="70105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3"/>
          <p:cNvSpPr/>
          <p:nvPr/>
        </p:nvSpPr>
        <p:spPr>
          <a:xfrm>
            <a:off x="3087408" y="3735310"/>
            <a:ext cx="8936078" cy="2960756"/>
          </a:xfrm>
          <a:prstGeom prst="snip2DiagRect">
            <a:avLst>
              <a:gd name="adj1" fmla="val 0"/>
              <a:gd name="adj2" fmla="val 16667"/>
            </a:avLst>
          </a:prstGeom>
          <a:solidFill>
            <a:srgbClr val="D0EA8E">
              <a:alpha val="4941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00" name="Google Shape;100;p3"/>
          <p:cNvSpPr/>
          <p:nvPr/>
        </p:nvSpPr>
        <p:spPr>
          <a:xfrm>
            <a:off x="1" y="1504"/>
            <a:ext cx="1359990" cy="6856496"/>
          </a:xfrm>
          <a:prstGeom prst="rect">
            <a:avLst/>
          </a:prstGeom>
          <a:solidFill>
            <a:srgbClr val="2F549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01" name="Google Shape;101;p3"/>
          <p:cNvSpPr/>
          <p:nvPr/>
        </p:nvSpPr>
        <p:spPr>
          <a:xfrm>
            <a:off x="2575075" y="158620"/>
            <a:ext cx="9377439" cy="3505056"/>
          </a:xfrm>
          <a:prstGeom prst="snip2DiagRect">
            <a:avLst>
              <a:gd name="adj1" fmla="val 0"/>
              <a:gd name="adj2" fmla="val 16667"/>
            </a:avLst>
          </a:prstGeom>
          <a:solidFill>
            <a:srgbClr val="B8E5EE">
              <a:alpha val="4941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02" name="Google Shape;102;p3"/>
          <p:cNvSpPr txBox="1">
            <a:spLocks noGrp="1"/>
          </p:cNvSpPr>
          <p:nvPr>
            <p:ph type="title"/>
          </p:nvPr>
        </p:nvSpPr>
        <p:spPr>
          <a:xfrm rot="-5400000">
            <a:off x="-854950" y="2950840"/>
            <a:ext cx="5644966" cy="879531"/>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1800"/>
              <a:buNone/>
            </a:pPr>
            <a:r>
              <a:rPr lang="es-ES" sz="4000" b="1">
                <a:solidFill>
                  <a:schemeClr val="dk1"/>
                </a:solidFill>
                <a:latin typeface="Calibri"/>
                <a:ea typeface="Calibri"/>
                <a:cs typeface="Calibri"/>
                <a:sym typeface="Calibri"/>
              </a:rPr>
              <a:t>¿QUÉ ES LA DEGLUCIÓN?</a:t>
            </a:r>
            <a:endParaRPr sz="4000" b="1">
              <a:solidFill>
                <a:schemeClr val="dk1"/>
              </a:solidFill>
            </a:endParaRPr>
          </a:p>
        </p:txBody>
      </p:sp>
      <p:sp>
        <p:nvSpPr>
          <p:cNvPr id="103" name="Google Shape;103;p3"/>
          <p:cNvSpPr txBox="1">
            <a:spLocks noGrp="1"/>
          </p:cNvSpPr>
          <p:nvPr>
            <p:ph type="body" idx="1"/>
          </p:nvPr>
        </p:nvSpPr>
        <p:spPr>
          <a:xfrm>
            <a:off x="3599886" y="568122"/>
            <a:ext cx="2798232" cy="1193292"/>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1000"/>
              </a:spcBef>
              <a:spcAft>
                <a:spcPts val="0"/>
              </a:spcAft>
              <a:buSzPts val="1800"/>
              <a:buNone/>
            </a:pPr>
            <a:r>
              <a:rPr lang="es-ES" sz="2800" b="1">
                <a:latin typeface="Calibri"/>
                <a:ea typeface="Calibri"/>
                <a:cs typeface="Calibri"/>
                <a:sym typeface="Calibri"/>
              </a:rPr>
              <a:t>Actividad Neuromuscular</a:t>
            </a:r>
            <a:endParaRPr sz="2800" b="1"/>
          </a:p>
        </p:txBody>
      </p:sp>
      <p:sp>
        <p:nvSpPr>
          <p:cNvPr id="104" name="Google Shape;104;p3"/>
          <p:cNvSpPr txBox="1"/>
          <p:nvPr/>
        </p:nvSpPr>
        <p:spPr>
          <a:xfrm>
            <a:off x="7086320" y="76062"/>
            <a:ext cx="2798232" cy="1193292"/>
          </a:xfrm>
          <a:prstGeom prst="rect">
            <a:avLst/>
          </a:prstGeom>
          <a:noFill/>
          <a:ln>
            <a:noFill/>
          </a:ln>
        </p:spPr>
        <p:txBody>
          <a:bodyPr spcFirstLastPara="1" wrap="square" lIns="91425" tIns="45700" rIns="91425" bIns="45700" anchor="ctr" anchorCtr="0">
            <a:normAutofit/>
          </a:bodyPr>
          <a:lstStyle/>
          <a:p>
            <a:pPr marL="0" marR="0" lvl="0" indent="0" algn="ctr" rtl="0">
              <a:lnSpc>
                <a:spcPct val="90000"/>
              </a:lnSpc>
              <a:spcBef>
                <a:spcPts val="0"/>
              </a:spcBef>
              <a:spcAft>
                <a:spcPts val="0"/>
              </a:spcAft>
              <a:buClr>
                <a:schemeClr val="accent1"/>
              </a:buClr>
              <a:buSzPts val="2800"/>
              <a:buFont typeface="Noto Sans Symbols"/>
              <a:buNone/>
            </a:pPr>
            <a:r>
              <a:rPr lang="es-ES" sz="2800" b="1" i="0" u="none" strike="noStrike" cap="none">
                <a:solidFill>
                  <a:schemeClr val="dk1"/>
                </a:solidFill>
                <a:latin typeface="Calibri"/>
                <a:ea typeface="Calibri"/>
                <a:cs typeface="Calibri"/>
                <a:sym typeface="Calibri"/>
              </a:rPr>
              <a:t>Coordinada</a:t>
            </a:r>
            <a:endParaRPr sz="2800" b="1" i="0" u="none" strike="noStrike" cap="none">
              <a:solidFill>
                <a:schemeClr val="dk1"/>
              </a:solidFill>
              <a:latin typeface="Arial"/>
              <a:ea typeface="Arial"/>
              <a:cs typeface="Arial"/>
              <a:sym typeface="Arial"/>
            </a:endParaRPr>
          </a:p>
        </p:txBody>
      </p:sp>
      <p:sp>
        <p:nvSpPr>
          <p:cNvPr id="105" name="Google Shape;105;p3"/>
          <p:cNvSpPr txBox="1"/>
          <p:nvPr/>
        </p:nvSpPr>
        <p:spPr>
          <a:xfrm>
            <a:off x="7422929" y="1545388"/>
            <a:ext cx="2798232" cy="812671"/>
          </a:xfrm>
          <a:prstGeom prst="rect">
            <a:avLst/>
          </a:prstGeom>
          <a:noFill/>
          <a:ln>
            <a:noFill/>
          </a:ln>
        </p:spPr>
        <p:txBody>
          <a:bodyPr spcFirstLastPara="1" wrap="square" lIns="91425" tIns="45700" rIns="91425" bIns="45700" anchor="ctr" anchorCtr="0">
            <a:normAutofit/>
          </a:bodyPr>
          <a:lstStyle/>
          <a:p>
            <a:pPr marL="0" marR="0" lvl="0" indent="0" algn="ctr" rtl="0">
              <a:lnSpc>
                <a:spcPct val="90000"/>
              </a:lnSpc>
              <a:spcBef>
                <a:spcPts val="0"/>
              </a:spcBef>
              <a:spcAft>
                <a:spcPts val="0"/>
              </a:spcAft>
              <a:buClr>
                <a:schemeClr val="accent1"/>
              </a:buClr>
              <a:buSzPts val="2800"/>
              <a:buFont typeface="Noto Sans Symbols"/>
              <a:buNone/>
            </a:pPr>
            <a:r>
              <a:rPr lang="es-ES" sz="2800" b="1" i="0" u="none" strike="noStrike" cap="none">
                <a:solidFill>
                  <a:schemeClr val="dk1"/>
                </a:solidFill>
                <a:latin typeface="Calibri"/>
                <a:ea typeface="Calibri"/>
                <a:cs typeface="Calibri"/>
                <a:sym typeface="Calibri"/>
              </a:rPr>
              <a:t>Que incluyen</a:t>
            </a:r>
            <a:endParaRPr sz="2800" b="1" i="0" u="none" strike="noStrike" cap="none">
              <a:solidFill>
                <a:schemeClr val="dk1"/>
              </a:solidFill>
              <a:latin typeface="Arial"/>
              <a:ea typeface="Arial"/>
              <a:cs typeface="Arial"/>
              <a:sym typeface="Arial"/>
            </a:endParaRPr>
          </a:p>
        </p:txBody>
      </p:sp>
      <p:sp>
        <p:nvSpPr>
          <p:cNvPr id="106" name="Google Shape;106;p3"/>
          <p:cNvSpPr txBox="1"/>
          <p:nvPr/>
        </p:nvSpPr>
        <p:spPr>
          <a:xfrm>
            <a:off x="5382994" y="3194171"/>
            <a:ext cx="2425256" cy="755434"/>
          </a:xfrm>
          <a:prstGeom prst="rect">
            <a:avLst/>
          </a:prstGeom>
          <a:noFill/>
          <a:ln>
            <a:noFill/>
          </a:ln>
        </p:spPr>
        <p:txBody>
          <a:bodyPr spcFirstLastPara="1" wrap="square" lIns="91425" tIns="45700" rIns="91425" bIns="45700" anchor="ctr" anchorCtr="0">
            <a:normAutofit/>
          </a:bodyPr>
          <a:lstStyle/>
          <a:p>
            <a:pPr marL="0" marR="0" lvl="0" indent="0" algn="ctr" rtl="0">
              <a:lnSpc>
                <a:spcPct val="90000"/>
              </a:lnSpc>
              <a:spcBef>
                <a:spcPts val="0"/>
              </a:spcBef>
              <a:spcAft>
                <a:spcPts val="0"/>
              </a:spcAft>
              <a:buClr>
                <a:schemeClr val="accent1"/>
              </a:buClr>
              <a:buSzPts val="2800"/>
              <a:buFont typeface="Noto Sans Symbols"/>
              <a:buNone/>
            </a:pPr>
            <a:r>
              <a:rPr lang="es-ES" sz="2800" b="1" i="0" u="none" strike="noStrike" cap="none">
                <a:solidFill>
                  <a:schemeClr val="dk1"/>
                </a:solidFill>
                <a:latin typeface="Calibri"/>
                <a:ea typeface="Calibri"/>
                <a:cs typeface="Calibri"/>
                <a:sym typeface="Calibri"/>
              </a:rPr>
              <a:t>Cavidad Bucal</a:t>
            </a:r>
            <a:endParaRPr sz="2800" b="1" i="0" u="none" strike="noStrike" cap="none">
              <a:solidFill>
                <a:schemeClr val="dk1"/>
              </a:solidFill>
              <a:latin typeface="Arial"/>
              <a:ea typeface="Arial"/>
              <a:cs typeface="Arial"/>
              <a:sym typeface="Arial"/>
            </a:endParaRPr>
          </a:p>
        </p:txBody>
      </p:sp>
      <p:sp>
        <p:nvSpPr>
          <p:cNvPr id="107" name="Google Shape;107;p3"/>
          <p:cNvSpPr txBox="1"/>
          <p:nvPr/>
        </p:nvSpPr>
        <p:spPr>
          <a:xfrm>
            <a:off x="7429279" y="2439163"/>
            <a:ext cx="2798232" cy="1193292"/>
          </a:xfrm>
          <a:prstGeom prst="rect">
            <a:avLst/>
          </a:prstGeom>
          <a:noFill/>
          <a:ln>
            <a:noFill/>
          </a:ln>
        </p:spPr>
        <p:txBody>
          <a:bodyPr spcFirstLastPara="1" wrap="square" lIns="91425" tIns="45700" rIns="91425" bIns="45700" anchor="ctr" anchorCtr="0">
            <a:normAutofit/>
          </a:bodyPr>
          <a:lstStyle/>
          <a:p>
            <a:pPr marL="0" marR="0" lvl="0" indent="0" algn="ctr" rtl="0">
              <a:lnSpc>
                <a:spcPct val="90000"/>
              </a:lnSpc>
              <a:spcBef>
                <a:spcPts val="0"/>
              </a:spcBef>
              <a:spcAft>
                <a:spcPts val="0"/>
              </a:spcAft>
              <a:buClr>
                <a:schemeClr val="accent1"/>
              </a:buClr>
              <a:buSzPts val="2800"/>
              <a:buFont typeface="Noto Sans Symbols"/>
              <a:buNone/>
            </a:pPr>
            <a:r>
              <a:rPr lang="es-ES" sz="2800" b="1" i="0" u="none" strike="noStrike" cap="none">
                <a:solidFill>
                  <a:schemeClr val="dk1"/>
                </a:solidFill>
                <a:latin typeface="Calibri"/>
                <a:ea typeface="Calibri"/>
                <a:cs typeface="Calibri"/>
                <a:sym typeface="Calibri"/>
              </a:rPr>
              <a:t>Faringe</a:t>
            </a:r>
            <a:endParaRPr sz="2800" b="1" i="0" u="none" strike="noStrike" cap="none">
              <a:solidFill>
                <a:schemeClr val="dk1"/>
              </a:solidFill>
              <a:latin typeface="Arial"/>
              <a:ea typeface="Arial"/>
              <a:cs typeface="Arial"/>
              <a:sym typeface="Arial"/>
            </a:endParaRPr>
          </a:p>
        </p:txBody>
      </p:sp>
      <p:sp>
        <p:nvSpPr>
          <p:cNvPr id="108" name="Google Shape;108;p3"/>
          <p:cNvSpPr txBox="1"/>
          <p:nvPr/>
        </p:nvSpPr>
        <p:spPr>
          <a:xfrm>
            <a:off x="9225254" y="2411006"/>
            <a:ext cx="2798232" cy="1193292"/>
          </a:xfrm>
          <a:prstGeom prst="rect">
            <a:avLst/>
          </a:prstGeom>
          <a:noFill/>
          <a:ln>
            <a:noFill/>
          </a:ln>
        </p:spPr>
        <p:txBody>
          <a:bodyPr spcFirstLastPara="1" wrap="square" lIns="91425" tIns="45700" rIns="91425" bIns="45700" anchor="ctr" anchorCtr="0">
            <a:normAutofit/>
          </a:bodyPr>
          <a:lstStyle/>
          <a:p>
            <a:pPr marL="0" marR="0" lvl="0" indent="0" algn="ctr" rtl="0">
              <a:lnSpc>
                <a:spcPct val="90000"/>
              </a:lnSpc>
              <a:spcBef>
                <a:spcPts val="0"/>
              </a:spcBef>
              <a:spcAft>
                <a:spcPts val="0"/>
              </a:spcAft>
              <a:buClr>
                <a:schemeClr val="accent1"/>
              </a:buClr>
              <a:buSzPts val="2800"/>
              <a:buFont typeface="Noto Sans Symbols"/>
              <a:buNone/>
            </a:pPr>
            <a:r>
              <a:rPr lang="es-ES" sz="2800" b="1" i="0" u="none" strike="noStrike" cap="none">
                <a:solidFill>
                  <a:schemeClr val="dk1"/>
                </a:solidFill>
                <a:latin typeface="Calibri"/>
                <a:ea typeface="Calibri"/>
                <a:cs typeface="Calibri"/>
                <a:sym typeface="Calibri"/>
              </a:rPr>
              <a:t>Esófago</a:t>
            </a:r>
            <a:endParaRPr sz="2800" b="1" i="0" u="none" strike="noStrike" cap="none">
              <a:solidFill>
                <a:schemeClr val="dk1"/>
              </a:solidFill>
              <a:latin typeface="Arial"/>
              <a:ea typeface="Arial"/>
              <a:cs typeface="Arial"/>
              <a:sym typeface="Arial"/>
            </a:endParaRPr>
          </a:p>
        </p:txBody>
      </p:sp>
      <p:sp>
        <p:nvSpPr>
          <p:cNvPr id="109" name="Google Shape;109;p3"/>
          <p:cNvSpPr txBox="1"/>
          <p:nvPr/>
        </p:nvSpPr>
        <p:spPr>
          <a:xfrm>
            <a:off x="3243765" y="4499930"/>
            <a:ext cx="2798232" cy="812682"/>
          </a:xfrm>
          <a:prstGeom prst="rect">
            <a:avLst/>
          </a:prstGeom>
          <a:noFill/>
          <a:ln>
            <a:noFill/>
          </a:ln>
        </p:spPr>
        <p:txBody>
          <a:bodyPr spcFirstLastPara="1" wrap="square" lIns="91425" tIns="45700" rIns="91425" bIns="45700" anchor="ctr" anchorCtr="0">
            <a:normAutofit/>
          </a:bodyPr>
          <a:lstStyle/>
          <a:p>
            <a:pPr marL="0" marR="0" lvl="0" indent="0" algn="ctr" rtl="0">
              <a:lnSpc>
                <a:spcPct val="90000"/>
              </a:lnSpc>
              <a:spcBef>
                <a:spcPts val="0"/>
              </a:spcBef>
              <a:spcAft>
                <a:spcPts val="0"/>
              </a:spcAft>
              <a:buClr>
                <a:schemeClr val="accent1"/>
              </a:buClr>
              <a:buSzPts val="2800"/>
              <a:buFont typeface="Noto Sans Symbols"/>
              <a:buNone/>
            </a:pPr>
            <a:r>
              <a:rPr lang="es-ES" sz="2800" b="1" i="0" u="none" strike="noStrike" cap="none">
                <a:solidFill>
                  <a:schemeClr val="dk1"/>
                </a:solidFill>
                <a:latin typeface="Calibri"/>
                <a:ea typeface="Calibri"/>
                <a:cs typeface="Calibri"/>
                <a:sym typeface="Calibri"/>
              </a:rPr>
              <a:t>Objetivo</a:t>
            </a:r>
            <a:endParaRPr sz="2800" b="1" i="0" u="none" strike="noStrike" cap="none">
              <a:solidFill>
                <a:schemeClr val="dk1"/>
              </a:solidFill>
              <a:latin typeface="Arial"/>
              <a:ea typeface="Arial"/>
              <a:cs typeface="Arial"/>
              <a:sym typeface="Arial"/>
            </a:endParaRPr>
          </a:p>
        </p:txBody>
      </p:sp>
      <p:cxnSp>
        <p:nvCxnSpPr>
          <p:cNvPr id="110" name="Google Shape;110;p3"/>
          <p:cNvCxnSpPr>
            <a:stCxn id="103" idx="0"/>
          </p:cNvCxnSpPr>
          <p:nvPr/>
        </p:nvCxnSpPr>
        <p:spPr>
          <a:xfrm rot="-5400000">
            <a:off x="6205302" y="-650778"/>
            <a:ext cx="12600" cy="2425200"/>
          </a:xfrm>
          <a:prstGeom prst="curvedConnector4">
            <a:avLst>
              <a:gd name="adj1" fmla="val 2066270"/>
              <a:gd name="adj2" fmla="val 79109"/>
            </a:avLst>
          </a:prstGeom>
          <a:noFill/>
          <a:ln w="38100" cap="flat" cmpd="sng">
            <a:solidFill>
              <a:srgbClr val="3E6EC2"/>
            </a:solidFill>
            <a:prstDash val="solid"/>
            <a:round/>
            <a:headEnd type="none" w="sm" len="sm"/>
            <a:tailEnd type="triangle" w="med" len="med"/>
          </a:ln>
        </p:spPr>
      </p:cxnSp>
      <p:cxnSp>
        <p:nvCxnSpPr>
          <p:cNvPr id="111" name="Google Shape;111;p3"/>
          <p:cNvCxnSpPr/>
          <p:nvPr/>
        </p:nvCxnSpPr>
        <p:spPr>
          <a:xfrm rot="-5400000" flipH="1">
            <a:off x="8303185" y="1347017"/>
            <a:ext cx="701100" cy="336600"/>
          </a:xfrm>
          <a:prstGeom prst="curvedConnector3">
            <a:avLst>
              <a:gd name="adj1" fmla="val 50009"/>
            </a:avLst>
          </a:prstGeom>
          <a:noFill/>
          <a:ln w="38100" cap="flat" cmpd="sng">
            <a:solidFill>
              <a:srgbClr val="3E6EC2"/>
            </a:solidFill>
            <a:prstDash val="solid"/>
            <a:round/>
            <a:headEnd type="none" w="sm" len="sm"/>
            <a:tailEnd type="triangle" w="med" len="med"/>
          </a:ln>
        </p:spPr>
      </p:cxnSp>
      <p:cxnSp>
        <p:nvCxnSpPr>
          <p:cNvPr id="112" name="Google Shape;112;p3"/>
          <p:cNvCxnSpPr>
            <a:stCxn id="105" idx="1"/>
            <a:endCxn id="106" idx="0"/>
          </p:cNvCxnSpPr>
          <p:nvPr/>
        </p:nvCxnSpPr>
        <p:spPr>
          <a:xfrm flipH="1">
            <a:off x="6595529" y="1951723"/>
            <a:ext cx="827400" cy="1242300"/>
          </a:xfrm>
          <a:prstGeom prst="curvedConnector2">
            <a:avLst/>
          </a:prstGeom>
          <a:noFill/>
          <a:ln w="38100" cap="flat" cmpd="sng">
            <a:solidFill>
              <a:srgbClr val="3E6EC2"/>
            </a:solidFill>
            <a:prstDash val="solid"/>
            <a:round/>
            <a:headEnd type="none" w="sm" len="sm"/>
            <a:tailEnd type="triangle" w="med" len="med"/>
          </a:ln>
        </p:spPr>
      </p:cxnSp>
      <p:cxnSp>
        <p:nvCxnSpPr>
          <p:cNvPr id="113" name="Google Shape;113;p3"/>
          <p:cNvCxnSpPr>
            <a:stCxn id="107" idx="0"/>
          </p:cNvCxnSpPr>
          <p:nvPr/>
        </p:nvCxnSpPr>
        <p:spPr>
          <a:xfrm rot="-5400000" flipH="1">
            <a:off x="8624395" y="2643163"/>
            <a:ext cx="420600" cy="12600"/>
          </a:xfrm>
          <a:prstGeom prst="curvedConnector3">
            <a:avLst>
              <a:gd name="adj1" fmla="val -52842"/>
            </a:avLst>
          </a:prstGeom>
          <a:noFill/>
          <a:ln w="38100" cap="flat" cmpd="sng">
            <a:solidFill>
              <a:srgbClr val="3E6EC2"/>
            </a:solidFill>
            <a:prstDash val="solid"/>
            <a:round/>
            <a:headEnd type="none" w="sm" len="sm"/>
            <a:tailEnd type="triangle" w="med" len="med"/>
          </a:ln>
        </p:spPr>
      </p:cxnSp>
      <p:cxnSp>
        <p:nvCxnSpPr>
          <p:cNvPr id="114" name="Google Shape;114;p3"/>
          <p:cNvCxnSpPr>
            <a:stCxn id="105" idx="3"/>
          </p:cNvCxnSpPr>
          <p:nvPr/>
        </p:nvCxnSpPr>
        <p:spPr>
          <a:xfrm>
            <a:off x="10221161" y="1951723"/>
            <a:ext cx="452400" cy="812700"/>
          </a:xfrm>
          <a:prstGeom prst="curvedConnector2">
            <a:avLst/>
          </a:prstGeom>
          <a:noFill/>
          <a:ln w="38100" cap="flat" cmpd="sng">
            <a:solidFill>
              <a:srgbClr val="3E6EC2"/>
            </a:solidFill>
            <a:prstDash val="solid"/>
            <a:round/>
            <a:headEnd type="none" w="sm" len="sm"/>
            <a:tailEnd type="triangle" w="med" len="med"/>
          </a:ln>
        </p:spPr>
      </p:cxnSp>
      <p:sp>
        <p:nvSpPr>
          <p:cNvPr id="115" name="Google Shape;115;p3"/>
          <p:cNvSpPr txBox="1"/>
          <p:nvPr/>
        </p:nvSpPr>
        <p:spPr>
          <a:xfrm>
            <a:off x="6370298" y="5312612"/>
            <a:ext cx="2798232" cy="1193292"/>
          </a:xfrm>
          <a:prstGeom prst="rect">
            <a:avLst/>
          </a:prstGeom>
          <a:noFill/>
          <a:ln>
            <a:noFill/>
          </a:ln>
        </p:spPr>
        <p:txBody>
          <a:bodyPr spcFirstLastPara="1" wrap="square" lIns="91425" tIns="45700" rIns="91425" bIns="45700" anchor="ctr" anchorCtr="0">
            <a:normAutofit lnSpcReduction="10000"/>
          </a:bodyPr>
          <a:lstStyle/>
          <a:p>
            <a:pPr marL="0" marR="0" lvl="0" indent="0" algn="ctr" rtl="0">
              <a:lnSpc>
                <a:spcPct val="90000"/>
              </a:lnSpc>
              <a:spcBef>
                <a:spcPts val="0"/>
              </a:spcBef>
              <a:spcAft>
                <a:spcPts val="0"/>
              </a:spcAft>
              <a:buClr>
                <a:schemeClr val="accent1"/>
              </a:buClr>
              <a:buSzPts val="2800"/>
              <a:buFont typeface="Noto Sans Symbols"/>
              <a:buNone/>
            </a:pPr>
            <a:r>
              <a:rPr lang="es-ES" sz="2800" b="1" i="0" u="none" strike="noStrike" cap="none">
                <a:solidFill>
                  <a:schemeClr val="dk1"/>
                </a:solidFill>
                <a:latin typeface="Calibri"/>
                <a:ea typeface="Calibri"/>
                <a:cs typeface="Calibri"/>
                <a:sym typeface="Calibri"/>
              </a:rPr>
              <a:t>Permitir que los alimentos sean transportados</a:t>
            </a:r>
            <a:endParaRPr sz="2800" b="1" i="0" u="none" strike="noStrike" cap="none">
              <a:solidFill>
                <a:schemeClr val="dk1"/>
              </a:solidFill>
              <a:latin typeface="Arial"/>
              <a:ea typeface="Arial"/>
              <a:cs typeface="Arial"/>
              <a:sym typeface="Arial"/>
            </a:endParaRPr>
          </a:p>
        </p:txBody>
      </p:sp>
      <p:sp>
        <p:nvSpPr>
          <p:cNvPr id="116" name="Google Shape;116;p3"/>
          <p:cNvSpPr txBox="1"/>
          <p:nvPr/>
        </p:nvSpPr>
        <p:spPr>
          <a:xfrm rot="2580152">
            <a:off x="6657563" y="4345155"/>
            <a:ext cx="1556858" cy="596646"/>
          </a:xfrm>
          <a:prstGeom prst="rect">
            <a:avLst/>
          </a:prstGeom>
          <a:noFill/>
          <a:ln>
            <a:noFill/>
          </a:ln>
        </p:spPr>
        <p:txBody>
          <a:bodyPr spcFirstLastPara="1" wrap="square" lIns="91425" tIns="45700" rIns="91425" bIns="45700" anchor="ctr" anchorCtr="0">
            <a:normAutofit/>
          </a:bodyPr>
          <a:lstStyle/>
          <a:p>
            <a:pPr marL="0" marR="0" lvl="0" indent="0" algn="ctr" rtl="0">
              <a:lnSpc>
                <a:spcPct val="90000"/>
              </a:lnSpc>
              <a:spcBef>
                <a:spcPts val="0"/>
              </a:spcBef>
              <a:spcAft>
                <a:spcPts val="0"/>
              </a:spcAft>
              <a:buClr>
                <a:schemeClr val="accent1"/>
              </a:buClr>
              <a:buSzPts val="2000"/>
              <a:buFont typeface="Noto Sans Symbols"/>
              <a:buNone/>
            </a:pPr>
            <a:r>
              <a:rPr lang="es-ES" sz="2000" b="0" i="0" u="none" strike="noStrike" cap="none">
                <a:solidFill>
                  <a:schemeClr val="dk1"/>
                </a:solidFill>
                <a:latin typeface="Calibri"/>
                <a:ea typeface="Calibri"/>
                <a:cs typeface="Calibri"/>
                <a:sym typeface="Calibri"/>
              </a:rPr>
              <a:t>Desde la</a:t>
            </a:r>
            <a:endParaRPr sz="2000" b="0" i="0" u="none" strike="noStrike" cap="none">
              <a:solidFill>
                <a:schemeClr val="dk1"/>
              </a:solidFill>
              <a:latin typeface="Arial"/>
              <a:ea typeface="Arial"/>
              <a:cs typeface="Arial"/>
              <a:sym typeface="Arial"/>
            </a:endParaRPr>
          </a:p>
        </p:txBody>
      </p:sp>
      <p:sp>
        <p:nvSpPr>
          <p:cNvPr id="117" name="Google Shape;117;p3"/>
          <p:cNvSpPr txBox="1"/>
          <p:nvPr/>
        </p:nvSpPr>
        <p:spPr>
          <a:xfrm>
            <a:off x="9343317" y="4635488"/>
            <a:ext cx="2735146" cy="1135726"/>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accent1"/>
              </a:buClr>
              <a:buSzPts val="3200"/>
              <a:buFont typeface="Noto Sans Symbols"/>
              <a:buNone/>
            </a:pPr>
            <a:r>
              <a:rPr lang="es-ES" sz="3200" b="1" i="0" u="none" strike="noStrike" cap="none">
                <a:solidFill>
                  <a:schemeClr val="dk1"/>
                </a:solidFill>
                <a:latin typeface="Calibri"/>
                <a:ea typeface="Calibri"/>
                <a:cs typeface="Calibri"/>
                <a:sym typeface="Calibri"/>
              </a:rPr>
              <a:t>Al estómago</a:t>
            </a:r>
            <a:endParaRPr sz="3200" b="1" i="0" u="none" strike="noStrike" cap="none">
              <a:solidFill>
                <a:schemeClr val="dk1"/>
              </a:solidFill>
              <a:latin typeface="Arial"/>
              <a:ea typeface="Arial"/>
              <a:cs typeface="Arial"/>
              <a:sym typeface="Arial"/>
            </a:endParaRPr>
          </a:p>
        </p:txBody>
      </p:sp>
      <p:cxnSp>
        <p:nvCxnSpPr>
          <p:cNvPr id="118" name="Google Shape;118;p3"/>
          <p:cNvCxnSpPr>
            <a:stCxn id="109" idx="2"/>
            <a:endCxn id="115" idx="1"/>
          </p:cNvCxnSpPr>
          <p:nvPr/>
        </p:nvCxnSpPr>
        <p:spPr>
          <a:xfrm rot="-5400000" flipH="1">
            <a:off x="5208231" y="4747262"/>
            <a:ext cx="596700" cy="1727400"/>
          </a:xfrm>
          <a:prstGeom prst="curvedConnector2">
            <a:avLst/>
          </a:prstGeom>
          <a:noFill/>
          <a:ln w="38100" cap="flat" cmpd="sng">
            <a:solidFill>
              <a:srgbClr val="548135"/>
            </a:solidFill>
            <a:prstDash val="solid"/>
            <a:round/>
            <a:headEnd type="none" w="sm" len="sm"/>
            <a:tailEnd type="triangle" w="med" len="med"/>
          </a:ln>
        </p:spPr>
      </p:cxnSp>
      <p:cxnSp>
        <p:nvCxnSpPr>
          <p:cNvPr id="119" name="Google Shape;119;p3"/>
          <p:cNvCxnSpPr>
            <a:stCxn id="115" idx="0"/>
          </p:cNvCxnSpPr>
          <p:nvPr/>
        </p:nvCxnSpPr>
        <p:spPr>
          <a:xfrm rot="5400000" flipH="1">
            <a:off x="6626564" y="4169762"/>
            <a:ext cx="1354200" cy="931500"/>
          </a:xfrm>
          <a:prstGeom prst="curvedConnector3">
            <a:avLst>
              <a:gd name="adj1" fmla="val 21867"/>
            </a:avLst>
          </a:prstGeom>
          <a:noFill/>
          <a:ln w="38100" cap="flat" cmpd="sng">
            <a:solidFill>
              <a:srgbClr val="548135"/>
            </a:solidFill>
            <a:prstDash val="solid"/>
            <a:round/>
            <a:headEnd type="none" w="sm" len="sm"/>
            <a:tailEnd type="triangle" w="med" len="med"/>
          </a:ln>
        </p:spPr>
      </p:cxnSp>
      <p:cxnSp>
        <p:nvCxnSpPr>
          <p:cNvPr id="120" name="Google Shape;120;p3"/>
          <p:cNvCxnSpPr>
            <a:endCxn id="117" idx="1"/>
          </p:cNvCxnSpPr>
          <p:nvPr/>
        </p:nvCxnSpPr>
        <p:spPr>
          <a:xfrm>
            <a:off x="7440417" y="3713551"/>
            <a:ext cx="1902900" cy="1489800"/>
          </a:xfrm>
          <a:prstGeom prst="curvedConnector3">
            <a:avLst>
              <a:gd name="adj1" fmla="val 49998"/>
            </a:avLst>
          </a:prstGeom>
          <a:noFill/>
          <a:ln w="38100" cap="flat" cmpd="sng">
            <a:solidFill>
              <a:srgbClr val="548135"/>
            </a:solidFill>
            <a:prstDash val="solid"/>
            <a:round/>
            <a:headEnd type="none" w="sm" len="sm"/>
            <a:tailEnd type="triangle" w="med" len="med"/>
          </a:ln>
        </p:spPr>
      </p:cxnSp>
      <p:pic>
        <p:nvPicPr>
          <p:cNvPr id="121" name="Google Shape;121;p3"/>
          <p:cNvPicPr preferRelativeResize="0"/>
          <p:nvPr/>
        </p:nvPicPr>
        <p:blipFill rotWithShape="1">
          <a:blip r:embed="rId3">
            <a:alphaModFix/>
          </a:blip>
          <a:srcRect r="79350"/>
          <a:stretch/>
        </p:blipFill>
        <p:spPr>
          <a:xfrm>
            <a:off x="113537" y="5436504"/>
            <a:ext cx="1132918" cy="1162050"/>
          </a:xfrm>
          <a:prstGeom prst="rect">
            <a:avLst/>
          </a:prstGeom>
          <a:noFill/>
          <a:ln>
            <a:noFill/>
          </a:ln>
        </p:spPr>
      </p:pic>
      <p:sp>
        <p:nvSpPr>
          <p:cNvPr id="122" name="Google Shape;122;p3"/>
          <p:cNvSpPr txBox="1"/>
          <p:nvPr/>
        </p:nvSpPr>
        <p:spPr>
          <a:xfrm rot="-5400000">
            <a:off x="-1822880" y="2597319"/>
            <a:ext cx="5005751" cy="58473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600"/>
              <a:buFont typeface="Arial"/>
              <a:buNone/>
            </a:pPr>
            <a:r>
              <a:rPr lang="es-ES" sz="3200" b="1" i="0" u="none" strike="noStrike" cap="none">
                <a:solidFill>
                  <a:schemeClr val="lt1"/>
                </a:solidFill>
                <a:latin typeface="Calibri"/>
                <a:ea typeface="Calibri"/>
                <a:cs typeface="Calibri"/>
                <a:sym typeface="Calibri"/>
              </a:rPr>
              <a:t>DISFAGIA - KINESIOLOGÍA</a:t>
            </a:r>
            <a:endParaRPr sz="3200" b="1" i="0" u="none" strike="noStrike" cap="none">
              <a:solidFill>
                <a:schemeClr val="lt1"/>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1"/>
                                        </p:tgtEl>
                                        <p:attrNameLst>
                                          <p:attrName>style.visibility</p:attrName>
                                        </p:attrNameLst>
                                      </p:cBhvr>
                                      <p:to>
                                        <p:strVal val="visible"/>
                                      </p:to>
                                    </p:set>
                                    <p:animEffect transition="in" filter="fade">
                                      <p:cBhvr>
                                        <p:cTn id="7" dur="500"/>
                                        <p:tgtEl>
                                          <p:spTgt spid="101"/>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03">
                                            <p:txEl>
                                              <p:pRg st="0" end="0"/>
                                            </p:txEl>
                                          </p:spTgt>
                                        </p:tgtEl>
                                        <p:attrNameLst>
                                          <p:attrName>style.visibility</p:attrName>
                                        </p:attrNameLst>
                                      </p:cBhvr>
                                      <p:to>
                                        <p:strVal val="visible"/>
                                      </p:to>
                                    </p:set>
                                    <p:animEffect transition="in" filter="fade">
                                      <p:cBhvr>
                                        <p:cTn id="11" dur="500"/>
                                        <p:tgtEl>
                                          <p:spTgt spid="103">
                                            <p:txEl>
                                              <p:pRg st="0" end="0"/>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10"/>
                                        </p:tgtEl>
                                        <p:attrNameLst>
                                          <p:attrName>style.visibility</p:attrName>
                                        </p:attrNameLst>
                                      </p:cBhvr>
                                      <p:to>
                                        <p:strVal val="visible"/>
                                      </p:to>
                                    </p:set>
                                    <p:animEffect transition="in" filter="fade">
                                      <p:cBhvr>
                                        <p:cTn id="15" dur="500"/>
                                        <p:tgtEl>
                                          <p:spTgt spid="110"/>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04"/>
                                        </p:tgtEl>
                                        <p:attrNameLst>
                                          <p:attrName>style.visibility</p:attrName>
                                        </p:attrNameLst>
                                      </p:cBhvr>
                                      <p:to>
                                        <p:strVal val="visible"/>
                                      </p:to>
                                    </p:set>
                                    <p:animEffect transition="in" filter="fade">
                                      <p:cBhvr>
                                        <p:cTn id="19" dur="500"/>
                                        <p:tgtEl>
                                          <p:spTgt spid="104"/>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11"/>
                                        </p:tgtEl>
                                        <p:attrNameLst>
                                          <p:attrName>style.visibility</p:attrName>
                                        </p:attrNameLst>
                                      </p:cBhvr>
                                      <p:to>
                                        <p:strVal val="visible"/>
                                      </p:to>
                                    </p:set>
                                    <p:animEffect transition="in" filter="fade">
                                      <p:cBhvr>
                                        <p:cTn id="23" dur="500"/>
                                        <p:tgtEl>
                                          <p:spTgt spid="111"/>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105"/>
                                        </p:tgtEl>
                                        <p:attrNameLst>
                                          <p:attrName>style.visibility</p:attrName>
                                        </p:attrNameLst>
                                      </p:cBhvr>
                                      <p:to>
                                        <p:strVal val="visible"/>
                                      </p:to>
                                    </p:set>
                                    <p:animEffect transition="in" filter="fade">
                                      <p:cBhvr>
                                        <p:cTn id="27" dur="500"/>
                                        <p:tgtEl>
                                          <p:spTgt spid="105"/>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114"/>
                                        </p:tgtEl>
                                        <p:attrNameLst>
                                          <p:attrName>style.visibility</p:attrName>
                                        </p:attrNameLst>
                                      </p:cBhvr>
                                      <p:to>
                                        <p:strVal val="visible"/>
                                      </p:to>
                                    </p:set>
                                    <p:animEffect transition="in" filter="fade">
                                      <p:cBhvr>
                                        <p:cTn id="31" dur="500"/>
                                        <p:tgtEl>
                                          <p:spTgt spid="114"/>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108"/>
                                        </p:tgtEl>
                                        <p:attrNameLst>
                                          <p:attrName>style.visibility</p:attrName>
                                        </p:attrNameLst>
                                      </p:cBhvr>
                                      <p:to>
                                        <p:strVal val="visible"/>
                                      </p:to>
                                    </p:set>
                                    <p:animEffect transition="in" filter="fade">
                                      <p:cBhvr>
                                        <p:cTn id="35" dur="500"/>
                                        <p:tgtEl>
                                          <p:spTgt spid="108"/>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113"/>
                                        </p:tgtEl>
                                        <p:attrNameLst>
                                          <p:attrName>style.visibility</p:attrName>
                                        </p:attrNameLst>
                                      </p:cBhvr>
                                      <p:to>
                                        <p:strVal val="visible"/>
                                      </p:to>
                                    </p:set>
                                    <p:animEffect transition="in" filter="fade">
                                      <p:cBhvr>
                                        <p:cTn id="39" dur="500"/>
                                        <p:tgtEl>
                                          <p:spTgt spid="113"/>
                                        </p:tgtEl>
                                      </p:cBhvr>
                                    </p:animEffect>
                                  </p:childTnLst>
                                </p:cTn>
                              </p:par>
                            </p:childTnLst>
                          </p:cTn>
                        </p:par>
                        <p:par>
                          <p:cTn id="40" fill="hold">
                            <p:stCondLst>
                              <p:cond delay="4500"/>
                            </p:stCondLst>
                            <p:childTnLst>
                              <p:par>
                                <p:cTn id="41" presetID="10" presetClass="entr" presetSubtype="0" fill="hold" nodeType="afterEffect">
                                  <p:stCondLst>
                                    <p:cond delay="0"/>
                                  </p:stCondLst>
                                  <p:childTnLst>
                                    <p:set>
                                      <p:cBhvr>
                                        <p:cTn id="42" dur="1" fill="hold">
                                          <p:stCondLst>
                                            <p:cond delay="0"/>
                                          </p:stCondLst>
                                        </p:cTn>
                                        <p:tgtEl>
                                          <p:spTgt spid="107"/>
                                        </p:tgtEl>
                                        <p:attrNameLst>
                                          <p:attrName>style.visibility</p:attrName>
                                        </p:attrNameLst>
                                      </p:cBhvr>
                                      <p:to>
                                        <p:strVal val="visible"/>
                                      </p:to>
                                    </p:set>
                                    <p:animEffect transition="in" filter="fade">
                                      <p:cBhvr>
                                        <p:cTn id="43" dur="500"/>
                                        <p:tgtEl>
                                          <p:spTgt spid="107"/>
                                        </p:tgtEl>
                                      </p:cBhvr>
                                    </p:animEffect>
                                  </p:childTnLst>
                                </p:cTn>
                              </p:par>
                            </p:childTnLst>
                          </p:cTn>
                        </p:par>
                        <p:par>
                          <p:cTn id="44" fill="hold">
                            <p:stCondLst>
                              <p:cond delay="5000"/>
                            </p:stCondLst>
                            <p:childTnLst>
                              <p:par>
                                <p:cTn id="45" presetID="10" presetClass="entr" presetSubtype="0" fill="hold" nodeType="afterEffect">
                                  <p:stCondLst>
                                    <p:cond delay="0"/>
                                  </p:stCondLst>
                                  <p:childTnLst>
                                    <p:set>
                                      <p:cBhvr>
                                        <p:cTn id="46" dur="1" fill="hold">
                                          <p:stCondLst>
                                            <p:cond delay="0"/>
                                          </p:stCondLst>
                                        </p:cTn>
                                        <p:tgtEl>
                                          <p:spTgt spid="112"/>
                                        </p:tgtEl>
                                        <p:attrNameLst>
                                          <p:attrName>style.visibility</p:attrName>
                                        </p:attrNameLst>
                                      </p:cBhvr>
                                      <p:to>
                                        <p:strVal val="visible"/>
                                      </p:to>
                                    </p:set>
                                    <p:animEffect transition="in" filter="fade">
                                      <p:cBhvr>
                                        <p:cTn id="47" dur="500"/>
                                        <p:tgtEl>
                                          <p:spTgt spid="112"/>
                                        </p:tgtEl>
                                      </p:cBhvr>
                                    </p:animEffect>
                                  </p:childTnLst>
                                </p:cTn>
                              </p:par>
                            </p:childTnLst>
                          </p:cTn>
                        </p:par>
                        <p:par>
                          <p:cTn id="48" fill="hold">
                            <p:stCondLst>
                              <p:cond delay="5500"/>
                            </p:stCondLst>
                            <p:childTnLst>
                              <p:par>
                                <p:cTn id="49" presetID="10" presetClass="entr" presetSubtype="0" fill="hold" nodeType="afterEffect">
                                  <p:stCondLst>
                                    <p:cond delay="0"/>
                                  </p:stCondLst>
                                  <p:childTnLst>
                                    <p:set>
                                      <p:cBhvr>
                                        <p:cTn id="50" dur="1" fill="hold">
                                          <p:stCondLst>
                                            <p:cond delay="0"/>
                                          </p:stCondLst>
                                        </p:cTn>
                                        <p:tgtEl>
                                          <p:spTgt spid="106"/>
                                        </p:tgtEl>
                                        <p:attrNameLst>
                                          <p:attrName>style.visibility</p:attrName>
                                        </p:attrNameLst>
                                      </p:cBhvr>
                                      <p:to>
                                        <p:strVal val="visible"/>
                                      </p:to>
                                    </p:set>
                                    <p:animEffect transition="in" filter="fade">
                                      <p:cBhvr>
                                        <p:cTn id="51" dur="500"/>
                                        <p:tgtEl>
                                          <p:spTgt spid="106"/>
                                        </p:tgtEl>
                                      </p:cBhvr>
                                    </p:animEffect>
                                  </p:childTnLst>
                                </p:cTn>
                              </p:par>
                            </p:childTnLst>
                          </p:cTn>
                        </p:par>
                        <p:par>
                          <p:cTn id="52" fill="hold">
                            <p:stCondLst>
                              <p:cond delay="6000"/>
                            </p:stCondLst>
                            <p:childTnLst>
                              <p:par>
                                <p:cTn id="53" presetID="10" presetClass="entr" presetSubtype="0" fill="hold" nodeType="afterEffect">
                                  <p:stCondLst>
                                    <p:cond delay="0"/>
                                  </p:stCondLst>
                                  <p:childTnLst>
                                    <p:set>
                                      <p:cBhvr>
                                        <p:cTn id="54" dur="1" fill="hold">
                                          <p:stCondLst>
                                            <p:cond delay="0"/>
                                          </p:stCondLst>
                                        </p:cTn>
                                        <p:tgtEl>
                                          <p:spTgt spid="99"/>
                                        </p:tgtEl>
                                        <p:attrNameLst>
                                          <p:attrName>style.visibility</p:attrName>
                                        </p:attrNameLst>
                                      </p:cBhvr>
                                      <p:to>
                                        <p:strVal val="visible"/>
                                      </p:to>
                                    </p:set>
                                    <p:animEffect transition="in" filter="fade">
                                      <p:cBhvr>
                                        <p:cTn id="55" dur="500"/>
                                        <p:tgtEl>
                                          <p:spTgt spid="99"/>
                                        </p:tgtEl>
                                      </p:cBhvr>
                                    </p:animEffect>
                                  </p:childTnLst>
                                </p:cTn>
                              </p:par>
                            </p:childTnLst>
                          </p:cTn>
                        </p:par>
                        <p:par>
                          <p:cTn id="56" fill="hold">
                            <p:stCondLst>
                              <p:cond delay="6500"/>
                            </p:stCondLst>
                            <p:childTnLst>
                              <p:par>
                                <p:cTn id="57" presetID="10" presetClass="entr" presetSubtype="0" fill="hold" nodeType="afterEffect">
                                  <p:stCondLst>
                                    <p:cond delay="0"/>
                                  </p:stCondLst>
                                  <p:childTnLst>
                                    <p:set>
                                      <p:cBhvr>
                                        <p:cTn id="58" dur="1" fill="hold">
                                          <p:stCondLst>
                                            <p:cond delay="0"/>
                                          </p:stCondLst>
                                        </p:cTn>
                                        <p:tgtEl>
                                          <p:spTgt spid="109"/>
                                        </p:tgtEl>
                                        <p:attrNameLst>
                                          <p:attrName>style.visibility</p:attrName>
                                        </p:attrNameLst>
                                      </p:cBhvr>
                                      <p:to>
                                        <p:strVal val="visible"/>
                                      </p:to>
                                    </p:set>
                                    <p:animEffect transition="in" filter="fade">
                                      <p:cBhvr>
                                        <p:cTn id="59" dur="500"/>
                                        <p:tgtEl>
                                          <p:spTgt spid="109"/>
                                        </p:tgtEl>
                                      </p:cBhvr>
                                    </p:animEffect>
                                  </p:childTnLst>
                                </p:cTn>
                              </p:par>
                            </p:childTnLst>
                          </p:cTn>
                        </p:par>
                        <p:par>
                          <p:cTn id="60" fill="hold">
                            <p:stCondLst>
                              <p:cond delay="7000"/>
                            </p:stCondLst>
                            <p:childTnLst>
                              <p:par>
                                <p:cTn id="61" presetID="10" presetClass="entr" presetSubtype="0" fill="hold" nodeType="afterEffect">
                                  <p:stCondLst>
                                    <p:cond delay="0"/>
                                  </p:stCondLst>
                                  <p:childTnLst>
                                    <p:set>
                                      <p:cBhvr>
                                        <p:cTn id="62" dur="1" fill="hold">
                                          <p:stCondLst>
                                            <p:cond delay="0"/>
                                          </p:stCondLst>
                                        </p:cTn>
                                        <p:tgtEl>
                                          <p:spTgt spid="118"/>
                                        </p:tgtEl>
                                        <p:attrNameLst>
                                          <p:attrName>style.visibility</p:attrName>
                                        </p:attrNameLst>
                                      </p:cBhvr>
                                      <p:to>
                                        <p:strVal val="visible"/>
                                      </p:to>
                                    </p:set>
                                    <p:animEffect transition="in" filter="fade">
                                      <p:cBhvr>
                                        <p:cTn id="63" dur="500"/>
                                        <p:tgtEl>
                                          <p:spTgt spid="118"/>
                                        </p:tgtEl>
                                      </p:cBhvr>
                                    </p:animEffect>
                                  </p:childTnLst>
                                </p:cTn>
                              </p:par>
                            </p:childTnLst>
                          </p:cTn>
                        </p:par>
                        <p:par>
                          <p:cTn id="64" fill="hold">
                            <p:stCondLst>
                              <p:cond delay="7500"/>
                            </p:stCondLst>
                            <p:childTnLst>
                              <p:par>
                                <p:cTn id="65" presetID="10" presetClass="entr" presetSubtype="0" fill="hold" nodeType="afterEffect">
                                  <p:stCondLst>
                                    <p:cond delay="0"/>
                                  </p:stCondLst>
                                  <p:childTnLst>
                                    <p:set>
                                      <p:cBhvr>
                                        <p:cTn id="66" dur="1" fill="hold">
                                          <p:stCondLst>
                                            <p:cond delay="0"/>
                                          </p:stCondLst>
                                        </p:cTn>
                                        <p:tgtEl>
                                          <p:spTgt spid="115"/>
                                        </p:tgtEl>
                                        <p:attrNameLst>
                                          <p:attrName>style.visibility</p:attrName>
                                        </p:attrNameLst>
                                      </p:cBhvr>
                                      <p:to>
                                        <p:strVal val="visible"/>
                                      </p:to>
                                    </p:set>
                                    <p:animEffect transition="in" filter="fade">
                                      <p:cBhvr>
                                        <p:cTn id="67" dur="500"/>
                                        <p:tgtEl>
                                          <p:spTgt spid="115"/>
                                        </p:tgtEl>
                                      </p:cBhvr>
                                    </p:animEffect>
                                  </p:childTnLst>
                                </p:cTn>
                              </p:par>
                            </p:childTnLst>
                          </p:cTn>
                        </p:par>
                        <p:par>
                          <p:cTn id="68" fill="hold">
                            <p:stCondLst>
                              <p:cond delay="8000"/>
                            </p:stCondLst>
                            <p:childTnLst>
                              <p:par>
                                <p:cTn id="69" presetID="10" presetClass="entr" presetSubtype="0" fill="hold" nodeType="afterEffect">
                                  <p:stCondLst>
                                    <p:cond delay="0"/>
                                  </p:stCondLst>
                                  <p:childTnLst>
                                    <p:set>
                                      <p:cBhvr>
                                        <p:cTn id="70" dur="1" fill="hold">
                                          <p:stCondLst>
                                            <p:cond delay="0"/>
                                          </p:stCondLst>
                                        </p:cTn>
                                        <p:tgtEl>
                                          <p:spTgt spid="119"/>
                                        </p:tgtEl>
                                        <p:attrNameLst>
                                          <p:attrName>style.visibility</p:attrName>
                                        </p:attrNameLst>
                                      </p:cBhvr>
                                      <p:to>
                                        <p:strVal val="visible"/>
                                      </p:to>
                                    </p:set>
                                    <p:animEffect transition="in" filter="fade">
                                      <p:cBhvr>
                                        <p:cTn id="71" dur="500"/>
                                        <p:tgtEl>
                                          <p:spTgt spid="119"/>
                                        </p:tgtEl>
                                      </p:cBhvr>
                                    </p:animEffect>
                                  </p:childTnLst>
                                </p:cTn>
                              </p:par>
                            </p:childTnLst>
                          </p:cTn>
                        </p:par>
                        <p:par>
                          <p:cTn id="72" fill="hold">
                            <p:stCondLst>
                              <p:cond delay="8500"/>
                            </p:stCondLst>
                            <p:childTnLst>
                              <p:par>
                                <p:cTn id="73" presetID="10" presetClass="entr" presetSubtype="0" fill="hold" nodeType="afterEffect">
                                  <p:stCondLst>
                                    <p:cond delay="0"/>
                                  </p:stCondLst>
                                  <p:childTnLst>
                                    <p:set>
                                      <p:cBhvr>
                                        <p:cTn id="74" dur="1" fill="hold">
                                          <p:stCondLst>
                                            <p:cond delay="0"/>
                                          </p:stCondLst>
                                        </p:cTn>
                                        <p:tgtEl>
                                          <p:spTgt spid="116"/>
                                        </p:tgtEl>
                                        <p:attrNameLst>
                                          <p:attrName>style.visibility</p:attrName>
                                        </p:attrNameLst>
                                      </p:cBhvr>
                                      <p:to>
                                        <p:strVal val="visible"/>
                                      </p:to>
                                    </p:set>
                                    <p:animEffect transition="in" filter="fade">
                                      <p:cBhvr>
                                        <p:cTn id="75" dur="500"/>
                                        <p:tgtEl>
                                          <p:spTgt spid="116"/>
                                        </p:tgtEl>
                                      </p:cBhvr>
                                    </p:animEffect>
                                  </p:childTnLst>
                                </p:cTn>
                              </p:par>
                            </p:childTnLst>
                          </p:cTn>
                        </p:par>
                        <p:par>
                          <p:cTn id="76" fill="hold">
                            <p:stCondLst>
                              <p:cond delay="9000"/>
                            </p:stCondLst>
                            <p:childTnLst>
                              <p:par>
                                <p:cTn id="77" presetID="10" presetClass="entr" presetSubtype="0" fill="hold" nodeType="afterEffect">
                                  <p:stCondLst>
                                    <p:cond delay="0"/>
                                  </p:stCondLst>
                                  <p:childTnLst>
                                    <p:set>
                                      <p:cBhvr>
                                        <p:cTn id="78" dur="1" fill="hold">
                                          <p:stCondLst>
                                            <p:cond delay="0"/>
                                          </p:stCondLst>
                                        </p:cTn>
                                        <p:tgtEl>
                                          <p:spTgt spid="120"/>
                                        </p:tgtEl>
                                        <p:attrNameLst>
                                          <p:attrName>style.visibility</p:attrName>
                                        </p:attrNameLst>
                                      </p:cBhvr>
                                      <p:to>
                                        <p:strVal val="visible"/>
                                      </p:to>
                                    </p:set>
                                    <p:animEffect transition="in" filter="fade">
                                      <p:cBhvr>
                                        <p:cTn id="79" dur="500"/>
                                        <p:tgtEl>
                                          <p:spTgt spid="120"/>
                                        </p:tgtEl>
                                      </p:cBhvr>
                                    </p:animEffect>
                                  </p:childTnLst>
                                </p:cTn>
                              </p:par>
                            </p:childTnLst>
                          </p:cTn>
                        </p:par>
                        <p:par>
                          <p:cTn id="80" fill="hold">
                            <p:stCondLst>
                              <p:cond delay="9500"/>
                            </p:stCondLst>
                            <p:childTnLst>
                              <p:par>
                                <p:cTn id="81" presetID="10" presetClass="entr" presetSubtype="0" fill="hold" nodeType="afterEffect">
                                  <p:stCondLst>
                                    <p:cond delay="0"/>
                                  </p:stCondLst>
                                  <p:childTnLst>
                                    <p:set>
                                      <p:cBhvr>
                                        <p:cTn id="82" dur="1" fill="hold">
                                          <p:stCondLst>
                                            <p:cond delay="0"/>
                                          </p:stCondLst>
                                        </p:cTn>
                                        <p:tgtEl>
                                          <p:spTgt spid="117"/>
                                        </p:tgtEl>
                                        <p:attrNameLst>
                                          <p:attrName>style.visibility</p:attrName>
                                        </p:attrNameLst>
                                      </p:cBhvr>
                                      <p:to>
                                        <p:strVal val="visible"/>
                                      </p:to>
                                    </p:set>
                                    <p:animEffect transition="in" filter="fade">
                                      <p:cBhvr>
                                        <p:cTn id="83" dur="500"/>
                                        <p:tgtEl>
                                          <p:spTgt spid="1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pic>
        <p:nvPicPr>
          <p:cNvPr id="429" name="Google Shape;429;p30"/>
          <p:cNvPicPr preferRelativeResize="0"/>
          <p:nvPr/>
        </p:nvPicPr>
        <p:blipFill rotWithShape="1">
          <a:blip r:embed="rId3">
            <a:alphaModFix/>
          </a:blip>
          <a:srcRect/>
          <a:stretch/>
        </p:blipFill>
        <p:spPr>
          <a:xfrm rot="973646">
            <a:off x="8422436" y="2498716"/>
            <a:ext cx="1398265" cy="1141703"/>
          </a:xfrm>
          <a:prstGeom prst="rect">
            <a:avLst/>
          </a:prstGeom>
          <a:noFill/>
          <a:ln>
            <a:noFill/>
          </a:ln>
        </p:spPr>
      </p:pic>
      <p:sp>
        <p:nvSpPr>
          <p:cNvPr id="430" name="Google Shape;430;p30"/>
          <p:cNvSpPr/>
          <p:nvPr/>
        </p:nvSpPr>
        <p:spPr>
          <a:xfrm>
            <a:off x="0" y="1"/>
            <a:ext cx="1595017" cy="6857999"/>
          </a:xfrm>
          <a:prstGeom prst="rect">
            <a:avLst/>
          </a:prstGeom>
          <a:solidFill>
            <a:srgbClr val="2F5496"/>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600"/>
              <a:buFont typeface="Arial"/>
              <a:buNone/>
            </a:pPr>
            <a:endParaRPr sz="1600" b="1" i="0" u="none" strike="noStrike" cap="none">
              <a:solidFill>
                <a:schemeClr val="lt1"/>
              </a:solidFill>
              <a:latin typeface="Calibri"/>
              <a:ea typeface="Calibri"/>
              <a:cs typeface="Calibri"/>
              <a:sym typeface="Calibri"/>
            </a:endParaRPr>
          </a:p>
        </p:txBody>
      </p:sp>
      <p:pic>
        <p:nvPicPr>
          <p:cNvPr id="431" name="Google Shape;431;p30"/>
          <p:cNvPicPr preferRelativeResize="0"/>
          <p:nvPr/>
        </p:nvPicPr>
        <p:blipFill rotWithShape="1">
          <a:blip r:embed="rId4">
            <a:alphaModFix/>
          </a:blip>
          <a:srcRect r="78648"/>
          <a:stretch/>
        </p:blipFill>
        <p:spPr>
          <a:xfrm>
            <a:off x="123620" y="5222806"/>
            <a:ext cx="1347775" cy="1411205"/>
          </a:xfrm>
          <a:prstGeom prst="rect">
            <a:avLst/>
          </a:prstGeom>
          <a:noFill/>
          <a:ln>
            <a:noFill/>
          </a:ln>
        </p:spPr>
      </p:pic>
      <p:sp>
        <p:nvSpPr>
          <p:cNvPr id="432" name="Google Shape;432;p30"/>
          <p:cNvSpPr txBox="1"/>
          <p:nvPr/>
        </p:nvSpPr>
        <p:spPr>
          <a:xfrm rot="-5400000">
            <a:off x="-1705369" y="2543694"/>
            <a:ext cx="5005751" cy="64633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600"/>
              <a:buFont typeface="Arial"/>
              <a:buNone/>
            </a:pPr>
            <a:r>
              <a:rPr lang="es-ES" sz="3600" b="1" i="0" u="none" strike="noStrike" cap="none">
                <a:solidFill>
                  <a:schemeClr val="lt1"/>
                </a:solidFill>
                <a:latin typeface="Calibri"/>
                <a:ea typeface="Calibri"/>
                <a:cs typeface="Calibri"/>
                <a:sym typeface="Calibri"/>
              </a:rPr>
              <a:t>DISFAGIA - NUTRICIÓN</a:t>
            </a:r>
            <a:endParaRPr sz="3600" b="1" i="0" u="none" strike="noStrike" cap="none">
              <a:solidFill>
                <a:schemeClr val="lt1"/>
              </a:solidFill>
              <a:latin typeface="Calibri"/>
              <a:ea typeface="Calibri"/>
              <a:cs typeface="Calibri"/>
              <a:sym typeface="Calibri"/>
            </a:endParaRPr>
          </a:p>
        </p:txBody>
      </p:sp>
      <p:sp>
        <p:nvSpPr>
          <p:cNvPr id="433" name="Google Shape;433;p30"/>
          <p:cNvSpPr txBox="1"/>
          <p:nvPr/>
        </p:nvSpPr>
        <p:spPr>
          <a:xfrm>
            <a:off x="2069358" y="200834"/>
            <a:ext cx="5140171" cy="70788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s-ES" sz="4000" b="1" i="0" u="none" strike="noStrike" cap="none">
                <a:solidFill>
                  <a:schemeClr val="dk1"/>
                </a:solidFill>
                <a:latin typeface="Calibri"/>
                <a:ea typeface="Calibri"/>
                <a:cs typeface="Calibri"/>
                <a:sym typeface="Calibri"/>
              </a:rPr>
              <a:t>PRUEBAS</a:t>
            </a:r>
            <a:endParaRPr sz="4000" b="1" i="0" u="none" strike="noStrike" cap="none">
              <a:solidFill>
                <a:schemeClr val="dk1"/>
              </a:solidFill>
              <a:latin typeface="Calibri"/>
              <a:ea typeface="Calibri"/>
              <a:cs typeface="Calibri"/>
              <a:sym typeface="Calibri"/>
            </a:endParaRPr>
          </a:p>
        </p:txBody>
      </p:sp>
      <p:grpSp>
        <p:nvGrpSpPr>
          <p:cNvPr id="434" name="Google Shape;434;p30"/>
          <p:cNvGrpSpPr/>
          <p:nvPr/>
        </p:nvGrpSpPr>
        <p:grpSpPr>
          <a:xfrm>
            <a:off x="2069358" y="1132389"/>
            <a:ext cx="6336703" cy="4169601"/>
            <a:chOff x="0" y="3431"/>
            <a:chExt cx="6336703" cy="4169601"/>
          </a:xfrm>
        </p:grpSpPr>
        <p:sp>
          <p:nvSpPr>
            <p:cNvPr id="435" name="Google Shape;435;p30"/>
            <p:cNvSpPr/>
            <p:nvPr/>
          </p:nvSpPr>
          <p:spPr>
            <a:xfrm rot="5400000">
              <a:off x="-227973" y="231404"/>
              <a:ext cx="1519823" cy="1063876"/>
            </a:xfrm>
            <a:prstGeom prst="chevron">
              <a:avLst>
                <a:gd name="adj" fmla="val 50000"/>
              </a:avLst>
            </a:prstGeom>
            <a:solidFill>
              <a:srgbClr val="4372C3"/>
            </a:solidFill>
            <a:ln w="25400" cap="flat" cmpd="sng">
              <a:solidFill>
                <a:srgbClr val="4372C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6" name="Google Shape;436;p30"/>
            <p:cNvSpPr txBox="1"/>
            <p:nvPr/>
          </p:nvSpPr>
          <p:spPr>
            <a:xfrm>
              <a:off x="1" y="535368"/>
              <a:ext cx="1063876" cy="455947"/>
            </a:xfrm>
            <a:prstGeom prst="rect">
              <a:avLst/>
            </a:prstGeom>
            <a:noFill/>
            <a:ln>
              <a:noFill/>
            </a:ln>
          </p:spPr>
          <p:txBody>
            <a:bodyPr spcFirstLastPara="1" wrap="square" lIns="6975" tIns="6975" rIns="6975" bIns="6975" anchor="ctr" anchorCtr="0">
              <a:noAutofit/>
            </a:bodyPr>
            <a:lstStyle/>
            <a:p>
              <a:pPr marL="0" marR="0" lvl="0" indent="0" algn="ctr" rtl="0">
                <a:lnSpc>
                  <a:spcPct val="90000"/>
                </a:lnSpc>
                <a:spcBef>
                  <a:spcPts val="0"/>
                </a:spcBef>
                <a:spcAft>
                  <a:spcPts val="0"/>
                </a:spcAft>
                <a:buClr>
                  <a:srgbClr val="000000"/>
                </a:buClr>
                <a:buSzPts val="1050"/>
                <a:buFont typeface="Arial"/>
                <a:buNone/>
              </a:pPr>
              <a:r>
                <a:rPr lang="es-ES" sz="1050" b="0" i="1" u="none" strike="noStrike" cap="none">
                  <a:solidFill>
                    <a:schemeClr val="lt1"/>
                  </a:solidFill>
                  <a:latin typeface="Arial"/>
                  <a:ea typeface="Arial"/>
                  <a:cs typeface="Arial"/>
                  <a:sym typeface="Arial"/>
                </a:rPr>
                <a:t>Test de flujo de gravedad</a:t>
              </a:r>
              <a:r>
                <a:rPr lang="es-ES" sz="1050" b="0" i="0" u="none" strike="noStrike" cap="none">
                  <a:solidFill>
                    <a:schemeClr val="lt1"/>
                  </a:solidFill>
                  <a:latin typeface="Arial"/>
                  <a:ea typeface="Arial"/>
                  <a:cs typeface="Arial"/>
                  <a:sym typeface="Arial"/>
                </a:rPr>
                <a:t> </a:t>
              </a:r>
              <a:endParaRPr sz="1050" b="0" i="0" u="none" strike="noStrike" cap="none">
                <a:solidFill>
                  <a:schemeClr val="lt1"/>
                </a:solidFill>
                <a:latin typeface="Arial"/>
                <a:ea typeface="Arial"/>
                <a:cs typeface="Arial"/>
                <a:sym typeface="Arial"/>
              </a:endParaRPr>
            </a:p>
          </p:txBody>
        </p:sp>
        <p:sp>
          <p:nvSpPr>
            <p:cNvPr id="437" name="Google Shape;437;p30"/>
            <p:cNvSpPr/>
            <p:nvPr/>
          </p:nvSpPr>
          <p:spPr>
            <a:xfrm rot="5400000">
              <a:off x="3206347" y="-2120704"/>
              <a:ext cx="987885" cy="5272827"/>
            </a:xfrm>
            <a:prstGeom prst="round2SameRect">
              <a:avLst>
                <a:gd name="adj1" fmla="val 16667"/>
                <a:gd name="adj2" fmla="val 0"/>
              </a:avLst>
            </a:prstGeom>
            <a:solidFill>
              <a:schemeClr val="lt1">
                <a:alpha val="89411"/>
              </a:schemeClr>
            </a:solidFill>
            <a:ln w="25400" cap="flat" cmpd="sng">
              <a:solidFill>
                <a:srgbClr val="4372C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8" name="Google Shape;438;p30"/>
            <p:cNvSpPr txBox="1"/>
            <p:nvPr/>
          </p:nvSpPr>
          <p:spPr>
            <a:xfrm>
              <a:off x="1063877" y="69991"/>
              <a:ext cx="5224602" cy="891435"/>
            </a:xfrm>
            <a:prstGeom prst="rect">
              <a:avLst/>
            </a:prstGeom>
            <a:noFill/>
            <a:ln>
              <a:noFill/>
            </a:ln>
          </p:spPr>
          <p:txBody>
            <a:bodyPr spcFirstLastPara="1" wrap="square" lIns="106675" tIns="9525" rIns="9525" bIns="9525" anchor="ctr" anchorCtr="0">
              <a:noAutofit/>
            </a:bodyPr>
            <a:lstStyle/>
            <a:p>
              <a:pPr marL="114300" marR="0" lvl="1" indent="-114300" algn="l" rtl="0">
                <a:lnSpc>
                  <a:spcPct val="90000"/>
                </a:lnSpc>
                <a:spcBef>
                  <a:spcPts val="0"/>
                </a:spcBef>
                <a:spcAft>
                  <a:spcPts val="0"/>
                </a:spcAft>
                <a:buClr>
                  <a:srgbClr val="000000"/>
                </a:buClr>
                <a:buSzPts val="1500"/>
                <a:buFont typeface="Arial"/>
                <a:buChar char="•"/>
              </a:pPr>
              <a:r>
                <a:rPr lang="es-ES" sz="1500" b="0" i="0" u="none" strike="noStrike" cap="none">
                  <a:solidFill>
                    <a:srgbClr val="000000"/>
                  </a:solidFill>
                  <a:latin typeface="Arial"/>
                  <a:ea typeface="Arial"/>
                  <a:cs typeface="Arial"/>
                  <a:sym typeface="Arial"/>
                </a:rPr>
                <a:t>Cuantifica la categoría de movimiento del líquido residuo de una muestra líquida de 10 mL después de 10 segundos. </a:t>
              </a:r>
              <a:endParaRPr sz="1500" b="0" i="0" u="none" strike="noStrike" cap="none">
                <a:solidFill>
                  <a:srgbClr val="000000"/>
                </a:solidFill>
                <a:latin typeface="Arial"/>
                <a:ea typeface="Arial"/>
                <a:cs typeface="Arial"/>
                <a:sym typeface="Arial"/>
              </a:endParaRPr>
            </a:p>
            <a:p>
              <a:pPr marL="114300" marR="0" lvl="1" indent="-114300" algn="l" rtl="0">
                <a:lnSpc>
                  <a:spcPct val="90000"/>
                </a:lnSpc>
                <a:spcBef>
                  <a:spcPts val="225"/>
                </a:spcBef>
                <a:spcAft>
                  <a:spcPts val="0"/>
                </a:spcAft>
                <a:buClr>
                  <a:srgbClr val="000000"/>
                </a:buClr>
                <a:buSzPts val="1500"/>
                <a:buFont typeface="Arial"/>
                <a:buChar char="•"/>
              </a:pPr>
              <a:r>
                <a:rPr lang="es-ES" sz="1500" b="0" i="0" u="none" strike="noStrike" cap="none">
                  <a:solidFill>
                    <a:srgbClr val="000000"/>
                  </a:solidFill>
                  <a:latin typeface="Arial"/>
                  <a:ea typeface="Arial"/>
                  <a:cs typeface="Arial"/>
                  <a:sym typeface="Arial"/>
                </a:rPr>
                <a:t>Niveles 0 al 4</a:t>
              </a:r>
              <a:endParaRPr sz="1500" b="0" i="0" u="none" strike="noStrike" cap="none">
                <a:solidFill>
                  <a:srgbClr val="000000"/>
                </a:solidFill>
                <a:latin typeface="Arial"/>
                <a:ea typeface="Arial"/>
                <a:cs typeface="Arial"/>
                <a:sym typeface="Arial"/>
              </a:endParaRPr>
            </a:p>
          </p:txBody>
        </p:sp>
        <p:sp>
          <p:nvSpPr>
            <p:cNvPr id="439" name="Google Shape;439;p30"/>
            <p:cNvSpPr/>
            <p:nvPr/>
          </p:nvSpPr>
          <p:spPr>
            <a:xfrm rot="5400000">
              <a:off x="-227973" y="1556293"/>
              <a:ext cx="1519823" cy="1063876"/>
            </a:xfrm>
            <a:prstGeom prst="chevron">
              <a:avLst>
                <a:gd name="adj" fmla="val 50000"/>
              </a:avLst>
            </a:prstGeom>
            <a:solidFill>
              <a:srgbClr val="4372C3"/>
            </a:solidFill>
            <a:ln w="25400" cap="flat" cmpd="sng">
              <a:solidFill>
                <a:srgbClr val="4372C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0" name="Google Shape;440;p30"/>
            <p:cNvSpPr txBox="1"/>
            <p:nvPr/>
          </p:nvSpPr>
          <p:spPr>
            <a:xfrm>
              <a:off x="1" y="1860257"/>
              <a:ext cx="1063876" cy="455947"/>
            </a:xfrm>
            <a:prstGeom prst="rect">
              <a:avLst/>
            </a:prstGeom>
            <a:noFill/>
            <a:ln>
              <a:noFill/>
            </a:ln>
          </p:spPr>
          <p:txBody>
            <a:bodyPr spcFirstLastPara="1" wrap="square" lIns="6975" tIns="6975" rIns="6975" bIns="6975" anchor="ctr" anchorCtr="0">
              <a:noAutofit/>
            </a:bodyPr>
            <a:lstStyle/>
            <a:p>
              <a:pPr marL="0" marR="0" lvl="0" indent="0" algn="ctr" rtl="0">
                <a:lnSpc>
                  <a:spcPct val="90000"/>
                </a:lnSpc>
                <a:spcBef>
                  <a:spcPts val="0"/>
                </a:spcBef>
                <a:spcAft>
                  <a:spcPts val="0"/>
                </a:spcAft>
                <a:buClr>
                  <a:srgbClr val="000000"/>
                </a:buClr>
                <a:buSzPts val="1050"/>
                <a:buFont typeface="Arial"/>
                <a:buNone/>
              </a:pPr>
              <a:r>
                <a:rPr lang="es-ES" sz="1050" b="0" i="1" u="none" strike="noStrike" cap="none">
                  <a:solidFill>
                    <a:schemeClr val="lt1"/>
                  </a:solidFill>
                  <a:latin typeface="Arial"/>
                  <a:ea typeface="Arial"/>
                  <a:cs typeface="Arial"/>
                  <a:sym typeface="Arial"/>
                </a:rPr>
                <a:t>Test de goteo de tenedor o inclinación de cuchara </a:t>
              </a:r>
              <a:endParaRPr sz="1050" b="0" i="0" u="none" strike="noStrike" cap="none">
                <a:solidFill>
                  <a:schemeClr val="lt1"/>
                </a:solidFill>
                <a:latin typeface="Arial"/>
                <a:ea typeface="Arial"/>
                <a:cs typeface="Arial"/>
                <a:sym typeface="Arial"/>
              </a:endParaRPr>
            </a:p>
          </p:txBody>
        </p:sp>
        <p:sp>
          <p:nvSpPr>
            <p:cNvPr id="441" name="Google Shape;441;p30"/>
            <p:cNvSpPr/>
            <p:nvPr/>
          </p:nvSpPr>
          <p:spPr>
            <a:xfrm rot="5400000">
              <a:off x="3206087" y="-813891"/>
              <a:ext cx="988405" cy="5272827"/>
            </a:xfrm>
            <a:prstGeom prst="round2SameRect">
              <a:avLst>
                <a:gd name="adj1" fmla="val 16667"/>
                <a:gd name="adj2" fmla="val 0"/>
              </a:avLst>
            </a:prstGeom>
            <a:solidFill>
              <a:schemeClr val="lt1">
                <a:alpha val="89411"/>
              </a:schemeClr>
            </a:solidFill>
            <a:ln w="25400" cap="flat" cmpd="sng">
              <a:solidFill>
                <a:srgbClr val="4372C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2" name="Google Shape;442;p30"/>
            <p:cNvSpPr txBox="1"/>
            <p:nvPr/>
          </p:nvSpPr>
          <p:spPr>
            <a:xfrm>
              <a:off x="1063876" y="1376570"/>
              <a:ext cx="5224577" cy="891905"/>
            </a:xfrm>
            <a:prstGeom prst="rect">
              <a:avLst/>
            </a:prstGeom>
            <a:noFill/>
            <a:ln>
              <a:noFill/>
            </a:ln>
          </p:spPr>
          <p:txBody>
            <a:bodyPr spcFirstLastPara="1" wrap="square" lIns="106675" tIns="9525" rIns="9525" bIns="9525" anchor="ctr" anchorCtr="0">
              <a:noAutofit/>
            </a:bodyPr>
            <a:lstStyle/>
            <a:p>
              <a:pPr marL="114300" marR="0" lvl="1" indent="-114300" algn="l" rtl="0">
                <a:lnSpc>
                  <a:spcPct val="90000"/>
                </a:lnSpc>
                <a:spcBef>
                  <a:spcPts val="0"/>
                </a:spcBef>
                <a:spcAft>
                  <a:spcPts val="0"/>
                </a:spcAft>
                <a:buClr>
                  <a:srgbClr val="000000"/>
                </a:buClr>
                <a:buSzPts val="1500"/>
                <a:buFont typeface="Arial"/>
                <a:buChar char="•"/>
              </a:pPr>
              <a:r>
                <a:rPr lang="es-ES" sz="1500" b="0" i="0" u="none" strike="noStrike" cap="none">
                  <a:solidFill>
                    <a:srgbClr val="000000"/>
                  </a:solidFill>
                  <a:latin typeface="Arial"/>
                  <a:ea typeface="Arial"/>
                  <a:cs typeface="Arial"/>
                  <a:sym typeface="Arial"/>
                </a:rPr>
                <a:t>Para alimentos de textura modificada</a:t>
              </a:r>
              <a:endParaRPr sz="1500" b="0" i="0" u="none" strike="noStrike" cap="none">
                <a:solidFill>
                  <a:srgbClr val="000000"/>
                </a:solidFill>
                <a:latin typeface="Arial"/>
                <a:ea typeface="Arial"/>
                <a:cs typeface="Arial"/>
                <a:sym typeface="Arial"/>
              </a:endParaRPr>
            </a:p>
            <a:p>
              <a:pPr marL="114300" marR="0" lvl="1" indent="-114300" algn="l" rtl="0">
                <a:lnSpc>
                  <a:spcPct val="90000"/>
                </a:lnSpc>
                <a:spcBef>
                  <a:spcPts val="225"/>
                </a:spcBef>
                <a:spcAft>
                  <a:spcPts val="0"/>
                </a:spcAft>
                <a:buClr>
                  <a:srgbClr val="000000"/>
                </a:buClr>
                <a:buSzPts val="1500"/>
                <a:buFont typeface="Arial"/>
                <a:buChar char="•"/>
              </a:pPr>
              <a:r>
                <a:rPr lang="es-ES" sz="1500" b="0" i="0" u="none" strike="noStrike" cap="none">
                  <a:solidFill>
                    <a:srgbClr val="000000"/>
                  </a:solidFill>
                  <a:latin typeface="Arial"/>
                  <a:ea typeface="Arial"/>
                  <a:cs typeface="Arial"/>
                  <a:sym typeface="Arial"/>
                </a:rPr>
                <a:t>Niveles 3 y 4.</a:t>
              </a:r>
              <a:endParaRPr sz="1500" b="0" i="0" u="none" strike="noStrike" cap="none">
                <a:solidFill>
                  <a:srgbClr val="000000"/>
                </a:solidFill>
                <a:latin typeface="Arial"/>
                <a:ea typeface="Arial"/>
                <a:cs typeface="Arial"/>
                <a:sym typeface="Arial"/>
              </a:endParaRPr>
            </a:p>
          </p:txBody>
        </p:sp>
        <p:sp>
          <p:nvSpPr>
            <p:cNvPr id="443" name="Google Shape;443;p30"/>
            <p:cNvSpPr/>
            <p:nvPr/>
          </p:nvSpPr>
          <p:spPr>
            <a:xfrm rot="5400000">
              <a:off x="-227973" y="2881182"/>
              <a:ext cx="1519823" cy="1063876"/>
            </a:xfrm>
            <a:prstGeom prst="chevron">
              <a:avLst>
                <a:gd name="adj" fmla="val 50000"/>
              </a:avLst>
            </a:prstGeom>
            <a:solidFill>
              <a:srgbClr val="4372C3"/>
            </a:solidFill>
            <a:ln w="25400" cap="flat" cmpd="sng">
              <a:solidFill>
                <a:srgbClr val="4372C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4" name="Google Shape;444;p30"/>
            <p:cNvSpPr txBox="1"/>
            <p:nvPr/>
          </p:nvSpPr>
          <p:spPr>
            <a:xfrm>
              <a:off x="1" y="3185146"/>
              <a:ext cx="1063876" cy="455947"/>
            </a:xfrm>
            <a:prstGeom prst="rect">
              <a:avLst/>
            </a:prstGeom>
            <a:noFill/>
            <a:ln>
              <a:noFill/>
            </a:ln>
          </p:spPr>
          <p:txBody>
            <a:bodyPr spcFirstLastPara="1" wrap="square" lIns="5700" tIns="5700" rIns="5700" bIns="5700" anchor="ctr" anchorCtr="0">
              <a:noAutofit/>
            </a:bodyPr>
            <a:lstStyle/>
            <a:p>
              <a:pPr marL="0" marR="0" lvl="0" indent="0" algn="ctr" rtl="0">
                <a:lnSpc>
                  <a:spcPct val="90000"/>
                </a:lnSpc>
                <a:spcBef>
                  <a:spcPts val="0"/>
                </a:spcBef>
                <a:spcAft>
                  <a:spcPts val="0"/>
                </a:spcAft>
                <a:buClr>
                  <a:srgbClr val="000000"/>
                </a:buClr>
                <a:buSzPts val="900"/>
                <a:buFont typeface="Arial"/>
                <a:buNone/>
              </a:pPr>
              <a:r>
                <a:rPr lang="es-ES" sz="900" b="0" i="1" u="none" strike="noStrike" cap="none">
                  <a:solidFill>
                    <a:schemeClr val="lt1"/>
                  </a:solidFill>
                  <a:latin typeface="Arial"/>
                  <a:ea typeface="Arial"/>
                  <a:cs typeface="Arial"/>
                  <a:sym typeface="Arial"/>
                </a:rPr>
                <a:t>Test de presión con tenedor o cuchara, con palillo y presión digital.</a:t>
              </a:r>
              <a:endParaRPr sz="900" b="0" i="0" u="none" strike="noStrike" cap="none">
                <a:solidFill>
                  <a:schemeClr val="lt1"/>
                </a:solidFill>
                <a:latin typeface="Arial"/>
                <a:ea typeface="Arial"/>
                <a:cs typeface="Arial"/>
                <a:sym typeface="Arial"/>
              </a:endParaRPr>
            </a:p>
          </p:txBody>
        </p:sp>
        <p:sp>
          <p:nvSpPr>
            <p:cNvPr id="445" name="Google Shape;445;p30"/>
            <p:cNvSpPr/>
            <p:nvPr/>
          </p:nvSpPr>
          <p:spPr>
            <a:xfrm rot="5400000">
              <a:off x="3206347" y="510738"/>
              <a:ext cx="987885" cy="5272827"/>
            </a:xfrm>
            <a:prstGeom prst="round2SameRect">
              <a:avLst>
                <a:gd name="adj1" fmla="val 16667"/>
                <a:gd name="adj2" fmla="val 0"/>
              </a:avLst>
            </a:prstGeom>
            <a:solidFill>
              <a:schemeClr val="lt1">
                <a:alpha val="89411"/>
              </a:schemeClr>
            </a:solidFill>
            <a:ln w="25400" cap="flat" cmpd="sng">
              <a:solidFill>
                <a:srgbClr val="4372C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6" name="Google Shape;446;p30"/>
            <p:cNvSpPr txBox="1"/>
            <p:nvPr/>
          </p:nvSpPr>
          <p:spPr>
            <a:xfrm>
              <a:off x="1063877" y="2701434"/>
              <a:ext cx="5224602" cy="891435"/>
            </a:xfrm>
            <a:prstGeom prst="rect">
              <a:avLst/>
            </a:prstGeom>
            <a:noFill/>
            <a:ln>
              <a:noFill/>
            </a:ln>
          </p:spPr>
          <p:txBody>
            <a:bodyPr spcFirstLastPara="1" wrap="square" lIns="106675" tIns="9525" rIns="9525" bIns="9525" anchor="ctr" anchorCtr="0">
              <a:noAutofit/>
            </a:bodyPr>
            <a:lstStyle/>
            <a:p>
              <a:pPr marL="114300" marR="0" lvl="1" indent="-114300" algn="l" rtl="0">
                <a:lnSpc>
                  <a:spcPct val="90000"/>
                </a:lnSpc>
                <a:spcBef>
                  <a:spcPts val="0"/>
                </a:spcBef>
                <a:spcAft>
                  <a:spcPts val="0"/>
                </a:spcAft>
                <a:buClr>
                  <a:srgbClr val="000000"/>
                </a:buClr>
                <a:buSzPts val="1500"/>
                <a:buFont typeface="Arial"/>
                <a:buChar char="•"/>
              </a:pPr>
              <a:r>
                <a:rPr lang="es-ES" sz="1500" b="0" i="0" u="none" strike="noStrike" cap="none">
                  <a:solidFill>
                    <a:srgbClr val="000000"/>
                  </a:solidFill>
                  <a:latin typeface="Arial"/>
                  <a:ea typeface="Arial"/>
                  <a:cs typeface="Arial"/>
                  <a:sym typeface="Arial"/>
                </a:rPr>
                <a:t>Para texturas suaves, firmes y sólidas.</a:t>
              </a:r>
              <a:endParaRPr sz="1500" b="0" i="0" u="none" strike="noStrike" cap="none">
                <a:solidFill>
                  <a:srgbClr val="000000"/>
                </a:solidFill>
                <a:latin typeface="Arial"/>
                <a:ea typeface="Arial"/>
                <a:cs typeface="Arial"/>
                <a:sym typeface="Arial"/>
              </a:endParaRPr>
            </a:p>
            <a:p>
              <a:pPr marL="114300" marR="0" lvl="1" indent="-114300" algn="l" rtl="0">
                <a:lnSpc>
                  <a:spcPct val="90000"/>
                </a:lnSpc>
                <a:spcBef>
                  <a:spcPts val="225"/>
                </a:spcBef>
                <a:spcAft>
                  <a:spcPts val="0"/>
                </a:spcAft>
                <a:buClr>
                  <a:srgbClr val="000000"/>
                </a:buClr>
                <a:buSzPts val="1500"/>
                <a:buFont typeface="Arial"/>
                <a:buChar char="•"/>
              </a:pPr>
              <a:r>
                <a:rPr lang="es-ES" sz="1500" b="0" i="0" u="none" strike="noStrike" cap="none">
                  <a:solidFill>
                    <a:srgbClr val="000000"/>
                  </a:solidFill>
                  <a:latin typeface="Arial"/>
                  <a:ea typeface="Arial"/>
                  <a:cs typeface="Arial"/>
                  <a:sym typeface="Arial"/>
                </a:rPr>
                <a:t>Niveles 3 a 6.</a:t>
              </a:r>
              <a:endParaRPr sz="1500" b="0" i="0" u="none" strike="noStrike" cap="none">
                <a:solidFill>
                  <a:srgbClr val="000000"/>
                </a:solidFill>
                <a:latin typeface="Arial"/>
                <a:ea typeface="Arial"/>
                <a:cs typeface="Arial"/>
                <a:sym typeface="Arial"/>
              </a:endParaRPr>
            </a:p>
          </p:txBody>
        </p:sp>
      </p:grpSp>
      <p:sp>
        <p:nvSpPr>
          <p:cNvPr id="447" name="Google Shape;447;p30"/>
          <p:cNvSpPr txBox="1"/>
          <p:nvPr/>
        </p:nvSpPr>
        <p:spPr>
          <a:xfrm>
            <a:off x="2120963" y="5030202"/>
            <a:ext cx="10177131" cy="70788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s-ES" sz="2000" b="1" i="1" u="none" strike="noStrike" cap="none">
                <a:solidFill>
                  <a:srgbClr val="2F5496"/>
                </a:solidFill>
                <a:highlight>
                  <a:srgbClr val="FFFF00"/>
                </a:highlight>
                <a:latin typeface="Calibri"/>
                <a:ea typeface="Calibri"/>
                <a:cs typeface="Calibri"/>
                <a:sym typeface="Calibri"/>
              </a:rPr>
              <a:t>Las normas IDDSI no incluyen la cantidad de espesante que se debe agregar a cada preparación para lograr la viscosidad deseada.</a:t>
            </a:r>
            <a:endParaRPr sz="2000" b="1" i="0" u="none" strike="noStrike" cap="none">
              <a:solidFill>
                <a:srgbClr val="2F5496"/>
              </a:solidFill>
              <a:highlight>
                <a:srgbClr val="FFFF00"/>
              </a:highlight>
              <a:latin typeface="Calibri"/>
              <a:ea typeface="Calibri"/>
              <a:cs typeface="Calibri"/>
              <a:sym typeface="Calibri"/>
            </a:endParaRPr>
          </a:p>
        </p:txBody>
      </p:sp>
      <p:pic>
        <p:nvPicPr>
          <p:cNvPr id="448" name="Google Shape;448;p30"/>
          <p:cNvPicPr preferRelativeResize="0"/>
          <p:nvPr/>
        </p:nvPicPr>
        <p:blipFill rotWithShape="1">
          <a:blip r:embed="rId5">
            <a:alphaModFix/>
          </a:blip>
          <a:srcRect/>
          <a:stretch/>
        </p:blipFill>
        <p:spPr>
          <a:xfrm>
            <a:off x="8552441" y="844643"/>
            <a:ext cx="1138254" cy="1493034"/>
          </a:xfrm>
          <a:prstGeom prst="rect">
            <a:avLst/>
          </a:prstGeom>
          <a:noFill/>
          <a:ln>
            <a:noFill/>
          </a:ln>
        </p:spPr>
      </p:pic>
      <p:pic>
        <p:nvPicPr>
          <p:cNvPr id="449" name="Google Shape;449;p30"/>
          <p:cNvPicPr preferRelativeResize="0"/>
          <p:nvPr/>
        </p:nvPicPr>
        <p:blipFill rotWithShape="1">
          <a:blip r:embed="rId6">
            <a:alphaModFix/>
          </a:blip>
          <a:srcRect/>
          <a:stretch/>
        </p:blipFill>
        <p:spPr>
          <a:xfrm>
            <a:off x="8552441" y="3784529"/>
            <a:ext cx="1428750" cy="1085850"/>
          </a:xfrm>
          <a:prstGeom prst="rect">
            <a:avLst/>
          </a:prstGeom>
          <a:noFill/>
          <a:ln>
            <a:noFill/>
          </a:ln>
        </p:spPr>
      </p:pic>
      <p:pic>
        <p:nvPicPr>
          <p:cNvPr id="450" name="Google Shape;450;p30" descr="IDDSI - Home"/>
          <p:cNvPicPr preferRelativeResize="0"/>
          <p:nvPr/>
        </p:nvPicPr>
        <p:blipFill rotWithShape="1">
          <a:blip r:embed="rId7">
            <a:alphaModFix/>
          </a:blip>
          <a:srcRect/>
          <a:stretch/>
        </p:blipFill>
        <p:spPr>
          <a:xfrm>
            <a:off x="9552384" y="271184"/>
            <a:ext cx="2110665" cy="701056"/>
          </a:xfrm>
          <a:prstGeom prst="rect">
            <a:avLst/>
          </a:prstGeom>
          <a:noFill/>
          <a:ln>
            <a:noFill/>
          </a:ln>
        </p:spPr>
      </p:pic>
      <p:sp>
        <p:nvSpPr>
          <p:cNvPr id="451" name="Google Shape;451;p30"/>
          <p:cNvSpPr txBox="1"/>
          <p:nvPr/>
        </p:nvSpPr>
        <p:spPr>
          <a:xfrm>
            <a:off x="5809388" y="6395639"/>
            <a:ext cx="6168008" cy="338554"/>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800"/>
              <a:buFont typeface="Arial"/>
              <a:buNone/>
            </a:pPr>
            <a:r>
              <a:rPr lang="es-ES" sz="800" b="0" i="0" u="none" strike="noStrike" cap="none">
                <a:solidFill>
                  <a:schemeClr val="dk2"/>
                </a:solidFill>
                <a:latin typeface="Calibri"/>
                <a:ea typeface="Calibri"/>
                <a:cs typeface="Calibri"/>
                <a:sym typeface="Calibri"/>
              </a:rPr>
              <a:t>IDDSI. </a:t>
            </a:r>
            <a:r>
              <a:rPr lang="es-ES" sz="800" b="0" i="0" u="sng" strike="noStrike" cap="none">
                <a:solidFill>
                  <a:schemeClr val="dk2"/>
                </a:solidFill>
                <a:latin typeface="Calibri"/>
                <a:ea typeface="Calibri"/>
                <a:cs typeface="Calibri"/>
                <a:sym typeface="Calibri"/>
                <a:hlinkClick r:id="rId8">
                  <a:extLst>
                    <a:ext uri="{A12FA001-AC4F-418D-AE19-62706E023703}">
                      <ahyp:hlinkClr xmlns:ahyp="http://schemas.microsoft.com/office/drawing/2018/hyperlinkcolor" val="tx"/>
                    </a:ext>
                  </a:extLst>
                </a:hlinkClick>
              </a:rPr>
              <a:t>https://iddsi.org/IDDSI/media/images/Translations/IDDSI_</a:t>
            </a:r>
            <a:endParaRPr sz="800" b="0" i="0" u="none" strike="noStrike" cap="none">
              <a:solidFill>
                <a:schemeClr val="dk2"/>
              </a:solidFill>
              <a:latin typeface="Calibri"/>
              <a:ea typeface="Calibri"/>
              <a:cs typeface="Calibri"/>
              <a:sym typeface="Calibri"/>
            </a:endParaRPr>
          </a:p>
          <a:p>
            <a:pPr marL="0" marR="0" lvl="0" indent="0" algn="r" rtl="0">
              <a:lnSpc>
                <a:spcPct val="100000"/>
              </a:lnSpc>
              <a:spcBef>
                <a:spcPts val="0"/>
              </a:spcBef>
              <a:spcAft>
                <a:spcPts val="0"/>
              </a:spcAft>
              <a:buClr>
                <a:srgbClr val="000000"/>
              </a:buClr>
              <a:buSzPts val="800"/>
              <a:buFont typeface="Arial"/>
              <a:buNone/>
            </a:pPr>
            <a:endParaRPr sz="800" b="0" i="0" u="none" strike="noStrike" cap="none">
              <a:solidFill>
                <a:schemeClr val="dk2"/>
              </a:solidFill>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55"/>
        <p:cNvGrpSpPr/>
        <p:nvPr/>
      </p:nvGrpSpPr>
      <p:grpSpPr>
        <a:xfrm>
          <a:off x="0" y="0"/>
          <a:ext cx="0" cy="0"/>
          <a:chOff x="0" y="0"/>
          <a:chExt cx="0" cy="0"/>
        </a:xfrm>
      </p:grpSpPr>
      <p:sp>
        <p:nvSpPr>
          <p:cNvPr id="456" name="Google Shape;456;p31"/>
          <p:cNvSpPr/>
          <p:nvPr/>
        </p:nvSpPr>
        <p:spPr>
          <a:xfrm>
            <a:off x="0" y="1"/>
            <a:ext cx="1595017" cy="6857999"/>
          </a:xfrm>
          <a:prstGeom prst="rect">
            <a:avLst/>
          </a:prstGeom>
          <a:solidFill>
            <a:srgbClr val="2F5496"/>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600"/>
              <a:buFont typeface="Arial"/>
              <a:buNone/>
            </a:pPr>
            <a:endParaRPr sz="1600" b="1" i="0" u="none" strike="noStrike" cap="none">
              <a:solidFill>
                <a:schemeClr val="lt1"/>
              </a:solidFill>
              <a:latin typeface="Calibri"/>
              <a:ea typeface="Calibri"/>
              <a:cs typeface="Calibri"/>
              <a:sym typeface="Calibri"/>
            </a:endParaRPr>
          </a:p>
        </p:txBody>
      </p:sp>
      <p:pic>
        <p:nvPicPr>
          <p:cNvPr id="457" name="Google Shape;457;p31"/>
          <p:cNvPicPr preferRelativeResize="0"/>
          <p:nvPr/>
        </p:nvPicPr>
        <p:blipFill rotWithShape="1">
          <a:blip r:embed="rId3">
            <a:alphaModFix/>
          </a:blip>
          <a:srcRect r="78648"/>
          <a:stretch/>
        </p:blipFill>
        <p:spPr>
          <a:xfrm>
            <a:off x="123620" y="5222806"/>
            <a:ext cx="1347775" cy="1411205"/>
          </a:xfrm>
          <a:prstGeom prst="rect">
            <a:avLst/>
          </a:prstGeom>
          <a:noFill/>
          <a:ln>
            <a:noFill/>
          </a:ln>
        </p:spPr>
      </p:pic>
      <p:sp>
        <p:nvSpPr>
          <p:cNvPr id="458" name="Google Shape;458;p31"/>
          <p:cNvSpPr txBox="1"/>
          <p:nvPr/>
        </p:nvSpPr>
        <p:spPr>
          <a:xfrm rot="-5400000">
            <a:off x="-1705369" y="2543694"/>
            <a:ext cx="5005751" cy="64633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600"/>
              <a:buFont typeface="Arial"/>
              <a:buNone/>
            </a:pPr>
            <a:r>
              <a:rPr lang="es-ES" sz="3600" b="1" i="0" u="none" strike="noStrike" cap="none">
                <a:solidFill>
                  <a:schemeClr val="lt1"/>
                </a:solidFill>
                <a:latin typeface="Calibri"/>
                <a:ea typeface="Calibri"/>
                <a:cs typeface="Calibri"/>
                <a:sym typeface="Calibri"/>
              </a:rPr>
              <a:t>DISFAGIA - NUTRICIÓN</a:t>
            </a:r>
            <a:endParaRPr sz="3600" b="1" i="0" u="none" strike="noStrike" cap="none">
              <a:solidFill>
                <a:schemeClr val="lt1"/>
              </a:solidFill>
              <a:latin typeface="Calibri"/>
              <a:ea typeface="Calibri"/>
              <a:cs typeface="Calibri"/>
              <a:sym typeface="Calibri"/>
            </a:endParaRPr>
          </a:p>
        </p:txBody>
      </p:sp>
      <p:sp>
        <p:nvSpPr>
          <p:cNvPr id="459" name="Google Shape;459;p31"/>
          <p:cNvSpPr txBox="1"/>
          <p:nvPr/>
        </p:nvSpPr>
        <p:spPr>
          <a:xfrm>
            <a:off x="2246051" y="363984"/>
            <a:ext cx="8170429" cy="70784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s-ES" sz="4000" b="1" i="0" u="none" strike="noStrike" cap="none">
                <a:solidFill>
                  <a:schemeClr val="dk1"/>
                </a:solidFill>
                <a:latin typeface="Calibri"/>
                <a:ea typeface="Calibri"/>
                <a:cs typeface="Calibri"/>
                <a:sym typeface="Calibri"/>
              </a:rPr>
              <a:t>PRUEBA DE FLUJO IDDSI </a:t>
            </a:r>
            <a:endParaRPr sz="1400" b="0" i="0" u="none" strike="noStrike" cap="none">
              <a:solidFill>
                <a:srgbClr val="000000"/>
              </a:solidFill>
              <a:latin typeface="Arial"/>
              <a:ea typeface="Arial"/>
              <a:cs typeface="Arial"/>
              <a:sym typeface="Arial"/>
            </a:endParaRPr>
          </a:p>
        </p:txBody>
      </p:sp>
      <p:pic>
        <p:nvPicPr>
          <p:cNvPr id="460" name="Google Shape;460;p31"/>
          <p:cNvPicPr preferRelativeResize="0"/>
          <p:nvPr/>
        </p:nvPicPr>
        <p:blipFill rotWithShape="1">
          <a:blip r:embed="rId4">
            <a:alphaModFix/>
          </a:blip>
          <a:srcRect/>
          <a:stretch/>
        </p:blipFill>
        <p:spPr>
          <a:xfrm>
            <a:off x="1945736" y="3393795"/>
            <a:ext cx="7030584" cy="2343528"/>
          </a:xfrm>
          <a:prstGeom prst="rect">
            <a:avLst/>
          </a:prstGeom>
          <a:noFill/>
          <a:ln>
            <a:noFill/>
          </a:ln>
        </p:spPr>
      </p:pic>
      <p:pic>
        <p:nvPicPr>
          <p:cNvPr id="461" name="Google Shape;461;p31"/>
          <p:cNvPicPr preferRelativeResize="0"/>
          <p:nvPr/>
        </p:nvPicPr>
        <p:blipFill rotWithShape="1">
          <a:blip r:embed="rId5">
            <a:alphaModFix/>
          </a:blip>
          <a:srcRect/>
          <a:stretch/>
        </p:blipFill>
        <p:spPr>
          <a:xfrm>
            <a:off x="8976320" y="1849563"/>
            <a:ext cx="1333500" cy="2209800"/>
          </a:xfrm>
          <a:prstGeom prst="rect">
            <a:avLst/>
          </a:prstGeom>
          <a:noFill/>
          <a:ln>
            <a:noFill/>
          </a:ln>
        </p:spPr>
      </p:pic>
      <p:pic>
        <p:nvPicPr>
          <p:cNvPr id="462" name="Google Shape;462;p31" descr="IDDSI - Home"/>
          <p:cNvPicPr preferRelativeResize="0"/>
          <p:nvPr/>
        </p:nvPicPr>
        <p:blipFill rotWithShape="1">
          <a:blip r:embed="rId6">
            <a:alphaModFix/>
          </a:blip>
          <a:srcRect/>
          <a:stretch/>
        </p:blipFill>
        <p:spPr>
          <a:xfrm>
            <a:off x="9552384" y="404664"/>
            <a:ext cx="2110665" cy="701056"/>
          </a:xfrm>
          <a:prstGeom prst="rect">
            <a:avLst/>
          </a:prstGeom>
          <a:noFill/>
          <a:ln>
            <a:noFill/>
          </a:ln>
        </p:spPr>
      </p:pic>
      <p:grpSp>
        <p:nvGrpSpPr>
          <p:cNvPr id="463" name="Google Shape;463;p31"/>
          <p:cNvGrpSpPr/>
          <p:nvPr/>
        </p:nvGrpSpPr>
        <p:grpSpPr>
          <a:xfrm>
            <a:off x="1994375" y="2186649"/>
            <a:ext cx="6436574" cy="990242"/>
            <a:chOff x="2831" y="1404235"/>
            <a:chExt cx="6436574" cy="990242"/>
          </a:xfrm>
        </p:grpSpPr>
        <p:sp>
          <p:nvSpPr>
            <p:cNvPr id="464" name="Google Shape;464;p31"/>
            <p:cNvSpPr/>
            <p:nvPr/>
          </p:nvSpPr>
          <p:spPr>
            <a:xfrm>
              <a:off x="2831" y="1404235"/>
              <a:ext cx="2475605" cy="990242"/>
            </a:xfrm>
            <a:prstGeom prst="homePlate">
              <a:avLst>
                <a:gd name="adj" fmla="val 50000"/>
              </a:avLst>
            </a:prstGeom>
            <a:solidFill>
              <a:srgbClr val="4372C3"/>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5" name="Google Shape;465;p31"/>
            <p:cNvSpPr txBox="1"/>
            <p:nvPr/>
          </p:nvSpPr>
          <p:spPr>
            <a:xfrm>
              <a:off x="2831" y="1404235"/>
              <a:ext cx="2228045" cy="990242"/>
            </a:xfrm>
            <a:prstGeom prst="rect">
              <a:avLst/>
            </a:prstGeom>
            <a:noFill/>
            <a:ln>
              <a:noFill/>
            </a:ln>
          </p:spPr>
          <p:txBody>
            <a:bodyPr spcFirstLastPara="1" wrap="square" lIns="96000" tIns="48000" rIns="24000" bIns="48000" anchor="ctr" anchorCtr="0">
              <a:noAutofit/>
            </a:bodyPr>
            <a:lstStyle/>
            <a:p>
              <a:pPr marL="0" marR="0" lvl="0" indent="0" algn="ctr" rtl="0">
                <a:lnSpc>
                  <a:spcPct val="90000"/>
                </a:lnSpc>
                <a:spcBef>
                  <a:spcPts val="0"/>
                </a:spcBef>
                <a:spcAft>
                  <a:spcPts val="0"/>
                </a:spcAft>
                <a:buClr>
                  <a:srgbClr val="000000"/>
                </a:buClr>
                <a:buSzPts val="1800"/>
                <a:buFont typeface="Arial"/>
                <a:buNone/>
              </a:pPr>
              <a:r>
                <a:rPr lang="es-ES" sz="1800" b="0" i="0" u="none" strike="noStrike" cap="none">
                  <a:solidFill>
                    <a:schemeClr val="dk1"/>
                  </a:solidFill>
                  <a:latin typeface="Calibri"/>
                  <a:ea typeface="Calibri"/>
                  <a:cs typeface="Calibri"/>
                  <a:sym typeface="Calibri"/>
                </a:rPr>
                <a:t>-Para evaluar del nivel 0 hasta el nivel 4. </a:t>
              </a:r>
              <a:endParaRPr sz="1800" b="0" i="0" u="none" strike="noStrike" cap="none">
                <a:solidFill>
                  <a:schemeClr val="lt1"/>
                </a:solidFill>
                <a:latin typeface="Arial"/>
                <a:ea typeface="Arial"/>
                <a:cs typeface="Arial"/>
                <a:sym typeface="Arial"/>
              </a:endParaRPr>
            </a:p>
          </p:txBody>
        </p:sp>
        <p:sp>
          <p:nvSpPr>
            <p:cNvPr id="466" name="Google Shape;466;p31"/>
            <p:cNvSpPr/>
            <p:nvPr/>
          </p:nvSpPr>
          <p:spPr>
            <a:xfrm>
              <a:off x="1983315" y="1404235"/>
              <a:ext cx="2475605" cy="990242"/>
            </a:xfrm>
            <a:prstGeom prst="chevron">
              <a:avLst>
                <a:gd name="adj" fmla="val 50000"/>
              </a:avLst>
            </a:prstGeom>
            <a:solidFill>
              <a:srgbClr val="4372C3"/>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7" name="Google Shape;467;p31"/>
            <p:cNvSpPr txBox="1"/>
            <p:nvPr/>
          </p:nvSpPr>
          <p:spPr>
            <a:xfrm>
              <a:off x="2478436" y="1404235"/>
              <a:ext cx="1485363" cy="990242"/>
            </a:xfrm>
            <a:prstGeom prst="rect">
              <a:avLst/>
            </a:prstGeom>
            <a:noFill/>
            <a:ln>
              <a:noFill/>
            </a:ln>
          </p:spPr>
          <p:txBody>
            <a:bodyPr spcFirstLastPara="1" wrap="square" lIns="36000" tIns="24000" rIns="12000" bIns="24000" anchor="ctr" anchorCtr="0">
              <a:noAutofit/>
            </a:bodyPr>
            <a:lstStyle/>
            <a:p>
              <a:pPr marL="0" marR="0" lvl="0" indent="0" algn="ctr" rtl="0">
                <a:lnSpc>
                  <a:spcPct val="90000"/>
                </a:lnSpc>
                <a:spcBef>
                  <a:spcPts val="0"/>
                </a:spcBef>
                <a:spcAft>
                  <a:spcPts val="0"/>
                </a:spcAft>
                <a:buClr>
                  <a:srgbClr val="000000"/>
                </a:buClr>
                <a:buSzPts val="900"/>
                <a:buFont typeface="Arial"/>
                <a:buNone/>
              </a:pPr>
              <a:r>
                <a:rPr lang="es-ES" sz="900" b="0" i="0" u="none" strike="noStrike" cap="none">
                  <a:solidFill>
                    <a:schemeClr val="dk1"/>
                  </a:solidFill>
                  <a:latin typeface="Calibri"/>
                  <a:ea typeface="Calibri"/>
                  <a:cs typeface="Calibri"/>
                  <a:sym typeface="Calibri"/>
                </a:rPr>
                <a:t>-Se emplea una jeringa de 10 mL con punta deslizable de 61.5 mm de longitud desde la línea de 0 mL hasta la línea de 10 ml.</a:t>
              </a:r>
              <a:endParaRPr sz="1400" b="0" i="0" u="none" strike="noStrike" cap="none">
                <a:solidFill>
                  <a:srgbClr val="000000"/>
                </a:solidFill>
                <a:latin typeface="Arial"/>
                <a:ea typeface="Arial"/>
                <a:cs typeface="Arial"/>
                <a:sym typeface="Arial"/>
              </a:endParaRPr>
            </a:p>
            <a:p>
              <a:pPr marL="0" marR="0" lvl="0" indent="0" algn="ctr" rtl="0">
                <a:lnSpc>
                  <a:spcPct val="90000"/>
                </a:lnSpc>
                <a:spcBef>
                  <a:spcPts val="315"/>
                </a:spcBef>
                <a:spcAft>
                  <a:spcPts val="0"/>
                </a:spcAft>
                <a:buClr>
                  <a:srgbClr val="000000"/>
                </a:buClr>
                <a:buSzPts val="900"/>
                <a:buFont typeface="Arial"/>
                <a:buNone/>
              </a:pPr>
              <a:r>
                <a:rPr lang="es-ES" sz="900" b="0" i="0" u="none" strike="noStrike" cap="none">
                  <a:solidFill>
                    <a:schemeClr val="dk1"/>
                  </a:solidFill>
                  <a:latin typeface="Calibri"/>
                  <a:ea typeface="Calibri"/>
                  <a:cs typeface="Calibri"/>
                  <a:sym typeface="Calibri"/>
                </a:rPr>
                <a:t>VIDEO: 34:32 A 35:30</a:t>
              </a:r>
              <a:endParaRPr sz="900" b="0" i="0" u="none" strike="noStrike" cap="none">
                <a:solidFill>
                  <a:schemeClr val="lt1"/>
                </a:solidFill>
                <a:latin typeface="Arial"/>
                <a:ea typeface="Arial"/>
                <a:cs typeface="Arial"/>
                <a:sym typeface="Arial"/>
              </a:endParaRPr>
            </a:p>
          </p:txBody>
        </p:sp>
        <p:sp>
          <p:nvSpPr>
            <p:cNvPr id="468" name="Google Shape;468;p31"/>
            <p:cNvSpPr/>
            <p:nvPr/>
          </p:nvSpPr>
          <p:spPr>
            <a:xfrm>
              <a:off x="3963800" y="1404235"/>
              <a:ext cx="2475605" cy="990242"/>
            </a:xfrm>
            <a:prstGeom prst="chevron">
              <a:avLst>
                <a:gd name="adj" fmla="val 50000"/>
              </a:avLst>
            </a:prstGeom>
            <a:solidFill>
              <a:srgbClr val="4372C3"/>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9" name="Google Shape;469;p31"/>
            <p:cNvSpPr txBox="1"/>
            <p:nvPr/>
          </p:nvSpPr>
          <p:spPr>
            <a:xfrm>
              <a:off x="4458921" y="1404235"/>
              <a:ext cx="1485363" cy="990242"/>
            </a:xfrm>
            <a:prstGeom prst="rect">
              <a:avLst/>
            </a:prstGeom>
            <a:noFill/>
            <a:ln>
              <a:noFill/>
            </a:ln>
          </p:spPr>
          <p:txBody>
            <a:bodyPr spcFirstLastPara="1" wrap="square" lIns="36000" tIns="24000" rIns="12000" bIns="24000" anchor="ctr" anchorCtr="0">
              <a:noAutofit/>
            </a:bodyPr>
            <a:lstStyle/>
            <a:p>
              <a:pPr marL="0" marR="0" lvl="0" indent="0" algn="ctr" rtl="0">
                <a:lnSpc>
                  <a:spcPct val="90000"/>
                </a:lnSpc>
                <a:spcBef>
                  <a:spcPts val="0"/>
                </a:spcBef>
                <a:spcAft>
                  <a:spcPts val="0"/>
                </a:spcAft>
                <a:buClr>
                  <a:srgbClr val="000000"/>
                </a:buClr>
                <a:buSzPts val="900"/>
                <a:buFont typeface="Arial"/>
                <a:buNone/>
              </a:pPr>
              <a:r>
                <a:rPr lang="es-ES" sz="900" b="0" i="0" u="none" strike="noStrike" cap="none">
                  <a:solidFill>
                    <a:schemeClr val="dk1"/>
                  </a:solidFill>
                  <a:latin typeface="Calibri"/>
                  <a:ea typeface="Calibri"/>
                  <a:cs typeface="Calibri"/>
                  <a:sym typeface="Calibri"/>
                </a:rPr>
                <a:t>- El Test de flujo IDDSI (Niveles 0-3) permite valorar de modo más preciso bebidas y líquidos como salsas y suplementos nutricionales. </a:t>
              </a:r>
              <a:endParaRPr sz="1400" b="0" i="0" u="none" strike="noStrike" cap="none">
                <a:solidFill>
                  <a:srgbClr val="000000"/>
                </a:solidFill>
                <a:latin typeface="Arial"/>
                <a:ea typeface="Arial"/>
                <a:cs typeface="Arial"/>
                <a:sym typeface="Arial"/>
              </a:endParaRPr>
            </a:p>
            <a:p>
              <a:pPr marL="0" marR="0" lvl="0" indent="0" algn="ctr" rtl="0">
                <a:lnSpc>
                  <a:spcPct val="90000"/>
                </a:lnSpc>
                <a:spcBef>
                  <a:spcPts val="315"/>
                </a:spcBef>
                <a:spcAft>
                  <a:spcPts val="0"/>
                </a:spcAft>
                <a:buClr>
                  <a:srgbClr val="000000"/>
                </a:buClr>
                <a:buSzPts val="900"/>
                <a:buFont typeface="Arial"/>
                <a:buNone/>
              </a:pPr>
              <a:r>
                <a:rPr lang="es-ES" sz="900" b="0" i="0" u="none" strike="noStrike" cap="none">
                  <a:solidFill>
                    <a:schemeClr val="dk1"/>
                  </a:solidFill>
                  <a:latin typeface="Calibri"/>
                  <a:ea typeface="Calibri"/>
                  <a:cs typeface="Calibri"/>
                  <a:sym typeface="Calibri"/>
                </a:rPr>
                <a:t>VIDEO: 35:40 a 36:08.</a:t>
              </a:r>
              <a:endParaRPr sz="900" b="0" i="0" u="none" strike="noStrike" cap="none">
                <a:solidFill>
                  <a:schemeClr val="lt1"/>
                </a:solidFill>
                <a:latin typeface="Arial"/>
                <a:ea typeface="Arial"/>
                <a:cs typeface="Arial"/>
                <a:sym typeface="Arial"/>
              </a:endParaRPr>
            </a:p>
          </p:txBody>
        </p:sp>
      </p:grpSp>
      <p:sp>
        <p:nvSpPr>
          <p:cNvPr id="470" name="Google Shape;470;p31"/>
          <p:cNvSpPr txBox="1"/>
          <p:nvPr/>
        </p:nvSpPr>
        <p:spPr>
          <a:xfrm>
            <a:off x="5900372" y="6240004"/>
            <a:ext cx="6168008" cy="338554"/>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800"/>
              <a:buFont typeface="Arial"/>
              <a:buNone/>
            </a:pPr>
            <a:r>
              <a:rPr lang="es-ES" sz="800" b="0" i="0" u="none" strike="noStrike" cap="none">
                <a:solidFill>
                  <a:schemeClr val="dk1"/>
                </a:solidFill>
                <a:latin typeface="Arial"/>
                <a:ea typeface="Arial"/>
                <a:cs typeface="Arial"/>
                <a:sym typeface="Arial"/>
              </a:rPr>
              <a:t>IDDSI. </a:t>
            </a:r>
            <a:r>
              <a:rPr lang="es-ES" sz="800" b="0" i="0" u="sng" strike="noStrike" cap="none">
                <a:solidFill>
                  <a:schemeClr val="dk1"/>
                </a:solidFill>
                <a:latin typeface="Arial"/>
                <a:ea typeface="Arial"/>
                <a:cs typeface="Arial"/>
                <a:sym typeface="Arial"/>
                <a:hlinkClick r:id="rId7">
                  <a:extLst>
                    <a:ext uri="{A12FA001-AC4F-418D-AE19-62706E023703}">
                      <ahyp:hlinkClr xmlns:ahyp="http://schemas.microsoft.com/office/drawing/2018/hyperlinkcolor" val="tx"/>
                    </a:ext>
                  </a:extLst>
                </a:hlinkClick>
              </a:rPr>
              <a:t>https://iddsi.org/IDDSI/media/images/Translations/IDDSI_</a:t>
            </a:r>
            <a:endParaRPr sz="800" b="0" i="0" u="none" strike="noStrike" cap="none">
              <a:solidFill>
                <a:schemeClr val="dk1"/>
              </a:solidFill>
              <a:latin typeface="Arial"/>
              <a:ea typeface="Arial"/>
              <a:cs typeface="Arial"/>
              <a:sym typeface="Arial"/>
            </a:endParaRPr>
          </a:p>
          <a:p>
            <a:pPr marL="0" marR="0" lvl="0" indent="0" algn="r" rtl="0">
              <a:lnSpc>
                <a:spcPct val="100000"/>
              </a:lnSpc>
              <a:spcBef>
                <a:spcPts val="0"/>
              </a:spcBef>
              <a:spcAft>
                <a:spcPts val="0"/>
              </a:spcAft>
              <a:buClr>
                <a:srgbClr val="000000"/>
              </a:buClr>
              <a:buSzPts val="800"/>
              <a:buFont typeface="Arial"/>
              <a:buNone/>
            </a:pPr>
            <a:endParaRPr sz="800" b="0" i="0" u="none" strike="noStrike" cap="none">
              <a:solidFill>
                <a:schemeClr val="dk1"/>
              </a:solidFill>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74"/>
        <p:cNvGrpSpPr/>
        <p:nvPr/>
      </p:nvGrpSpPr>
      <p:grpSpPr>
        <a:xfrm>
          <a:off x="0" y="0"/>
          <a:ext cx="0" cy="0"/>
          <a:chOff x="0" y="0"/>
          <a:chExt cx="0" cy="0"/>
        </a:xfrm>
      </p:grpSpPr>
      <p:sp>
        <p:nvSpPr>
          <p:cNvPr id="475" name="Google Shape;475;p32"/>
          <p:cNvSpPr/>
          <p:nvPr/>
        </p:nvSpPr>
        <p:spPr>
          <a:xfrm>
            <a:off x="0" y="1"/>
            <a:ext cx="1595017" cy="6857999"/>
          </a:xfrm>
          <a:prstGeom prst="rect">
            <a:avLst/>
          </a:prstGeom>
          <a:solidFill>
            <a:srgbClr val="2F5496"/>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600"/>
              <a:buFont typeface="Arial"/>
              <a:buNone/>
            </a:pPr>
            <a:endParaRPr sz="1600" b="1" i="0" u="none" strike="noStrike" cap="none">
              <a:solidFill>
                <a:schemeClr val="lt1"/>
              </a:solidFill>
              <a:latin typeface="Calibri"/>
              <a:ea typeface="Calibri"/>
              <a:cs typeface="Calibri"/>
              <a:sym typeface="Calibri"/>
            </a:endParaRPr>
          </a:p>
        </p:txBody>
      </p:sp>
      <p:pic>
        <p:nvPicPr>
          <p:cNvPr id="476" name="Google Shape;476;p32"/>
          <p:cNvPicPr preferRelativeResize="0"/>
          <p:nvPr/>
        </p:nvPicPr>
        <p:blipFill rotWithShape="1">
          <a:blip r:embed="rId3">
            <a:alphaModFix/>
          </a:blip>
          <a:srcRect r="78648"/>
          <a:stretch/>
        </p:blipFill>
        <p:spPr>
          <a:xfrm>
            <a:off x="123620" y="5222806"/>
            <a:ext cx="1347775" cy="1411205"/>
          </a:xfrm>
          <a:prstGeom prst="rect">
            <a:avLst/>
          </a:prstGeom>
          <a:noFill/>
          <a:ln>
            <a:noFill/>
          </a:ln>
        </p:spPr>
      </p:pic>
      <p:sp>
        <p:nvSpPr>
          <p:cNvPr id="477" name="Google Shape;477;p32"/>
          <p:cNvSpPr txBox="1"/>
          <p:nvPr/>
        </p:nvSpPr>
        <p:spPr>
          <a:xfrm rot="-5400000">
            <a:off x="-1705369" y="2543694"/>
            <a:ext cx="5005751" cy="64633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600"/>
              <a:buFont typeface="Arial"/>
              <a:buNone/>
            </a:pPr>
            <a:r>
              <a:rPr lang="es-ES" sz="3600" b="1" i="0" u="none" strike="noStrike" cap="none">
                <a:solidFill>
                  <a:schemeClr val="lt1"/>
                </a:solidFill>
                <a:latin typeface="Calibri"/>
                <a:ea typeface="Calibri"/>
                <a:cs typeface="Calibri"/>
                <a:sym typeface="Calibri"/>
              </a:rPr>
              <a:t>DISFAGIA - NUTRICIÓN</a:t>
            </a:r>
            <a:endParaRPr sz="3600" b="1" i="0" u="none" strike="noStrike" cap="none">
              <a:solidFill>
                <a:schemeClr val="lt1"/>
              </a:solidFill>
              <a:latin typeface="Calibri"/>
              <a:ea typeface="Calibri"/>
              <a:cs typeface="Calibri"/>
              <a:sym typeface="Calibri"/>
            </a:endParaRPr>
          </a:p>
        </p:txBody>
      </p:sp>
      <p:sp>
        <p:nvSpPr>
          <p:cNvPr id="478" name="Google Shape;478;p32"/>
          <p:cNvSpPr txBox="1"/>
          <p:nvPr/>
        </p:nvSpPr>
        <p:spPr>
          <a:xfrm>
            <a:off x="1863494" y="279329"/>
            <a:ext cx="8017624" cy="70784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s-ES" sz="4000" b="1" i="0" u="none" strike="noStrike" cap="none">
                <a:solidFill>
                  <a:schemeClr val="dk1"/>
                </a:solidFill>
                <a:latin typeface="Calibri"/>
                <a:ea typeface="Calibri"/>
                <a:cs typeface="Calibri"/>
                <a:sym typeface="Calibri"/>
              </a:rPr>
              <a:t>IDDSI: NIVELES</a:t>
            </a:r>
            <a:r>
              <a:rPr lang="es-ES" sz="4000" b="0" i="0" u="none" strike="noStrike" cap="none">
                <a:solidFill>
                  <a:srgbClr val="000000"/>
                </a:solidFill>
                <a:latin typeface="Calibri"/>
                <a:ea typeface="Calibri"/>
                <a:cs typeface="Calibri"/>
                <a:sym typeface="Calibri"/>
              </a:rPr>
              <a:t> </a:t>
            </a:r>
            <a:r>
              <a:rPr lang="es-ES" sz="4000" b="1" i="0" u="none" strike="noStrike" cap="none">
                <a:solidFill>
                  <a:schemeClr val="dk1"/>
                </a:solidFill>
                <a:latin typeface="Calibri"/>
                <a:ea typeface="Calibri"/>
                <a:cs typeface="Calibri"/>
                <a:sym typeface="Calibri"/>
              </a:rPr>
              <a:t>DE</a:t>
            </a:r>
            <a:r>
              <a:rPr lang="es-ES" sz="4000" b="0" i="0" u="none" strike="noStrike" cap="none">
                <a:solidFill>
                  <a:srgbClr val="000000"/>
                </a:solidFill>
                <a:latin typeface="Calibri"/>
                <a:ea typeface="Calibri"/>
                <a:cs typeface="Calibri"/>
                <a:sym typeface="Calibri"/>
              </a:rPr>
              <a:t> </a:t>
            </a:r>
            <a:r>
              <a:rPr lang="es-ES" sz="4000" b="1" i="0" u="none" strike="noStrike" cap="none">
                <a:solidFill>
                  <a:schemeClr val="dk1"/>
                </a:solidFill>
                <a:latin typeface="Calibri"/>
                <a:ea typeface="Calibri"/>
                <a:cs typeface="Calibri"/>
                <a:sym typeface="Calibri"/>
              </a:rPr>
              <a:t>CLASIFICACIÓN</a:t>
            </a:r>
            <a:endParaRPr sz="4000" b="1" i="0" u="none" strike="noStrike" cap="none">
              <a:solidFill>
                <a:schemeClr val="dk1"/>
              </a:solidFill>
              <a:latin typeface="Calibri"/>
              <a:ea typeface="Calibri"/>
              <a:cs typeface="Calibri"/>
              <a:sym typeface="Calibri"/>
            </a:endParaRPr>
          </a:p>
        </p:txBody>
      </p:sp>
      <p:pic>
        <p:nvPicPr>
          <p:cNvPr id="479" name="Google Shape;479;p32"/>
          <p:cNvPicPr preferRelativeResize="0"/>
          <p:nvPr/>
        </p:nvPicPr>
        <p:blipFill rotWithShape="1">
          <a:blip r:embed="rId4">
            <a:alphaModFix/>
          </a:blip>
          <a:srcRect/>
          <a:stretch/>
        </p:blipFill>
        <p:spPr>
          <a:xfrm>
            <a:off x="5303912" y="4941168"/>
            <a:ext cx="3114675" cy="1247775"/>
          </a:xfrm>
          <a:prstGeom prst="rect">
            <a:avLst/>
          </a:prstGeom>
          <a:noFill/>
          <a:ln>
            <a:noFill/>
          </a:ln>
        </p:spPr>
      </p:pic>
      <p:pic>
        <p:nvPicPr>
          <p:cNvPr id="480" name="Google Shape;480;p32"/>
          <p:cNvPicPr preferRelativeResize="0"/>
          <p:nvPr/>
        </p:nvPicPr>
        <p:blipFill rotWithShape="1">
          <a:blip r:embed="rId5">
            <a:alphaModFix/>
          </a:blip>
          <a:srcRect/>
          <a:stretch/>
        </p:blipFill>
        <p:spPr>
          <a:xfrm>
            <a:off x="8976320" y="4941168"/>
            <a:ext cx="3086100" cy="1209675"/>
          </a:xfrm>
          <a:prstGeom prst="rect">
            <a:avLst/>
          </a:prstGeom>
          <a:noFill/>
          <a:ln>
            <a:noFill/>
          </a:ln>
        </p:spPr>
      </p:pic>
      <p:grpSp>
        <p:nvGrpSpPr>
          <p:cNvPr id="481" name="Google Shape;481;p32"/>
          <p:cNvGrpSpPr/>
          <p:nvPr/>
        </p:nvGrpSpPr>
        <p:grpSpPr>
          <a:xfrm>
            <a:off x="1634752" y="1915241"/>
            <a:ext cx="10390238" cy="2883501"/>
            <a:chOff x="3248" y="142425"/>
            <a:chExt cx="10390238" cy="2883501"/>
          </a:xfrm>
        </p:grpSpPr>
        <p:sp>
          <p:nvSpPr>
            <p:cNvPr id="482" name="Google Shape;482;p32"/>
            <p:cNvSpPr/>
            <p:nvPr/>
          </p:nvSpPr>
          <p:spPr>
            <a:xfrm>
              <a:off x="3248" y="142425"/>
              <a:ext cx="3167755" cy="374400"/>
            </a:xfrm>
            <a:prstGeom prst="rect">
              <a:avLst/>
            </a:prstGeom>
            <a:solidFill>
              <a:srgbClr val="4372C3"/>
            </a:solidFill>
            <a:ln w="25400" cap="flat" cmpd="sng">
              <a:solidFill>
                <a:srgbClr val="4372C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3" name="Google Shape;483;p32"/>
            <p:cNvSpPr txBox="1"/>
            <p:nvPr/>
          </p:nvSpPr>
          <p:spPr>
            <a:xfrm>
              <a:off x="3248" y="142425"/>
              <a:ext cx="3167755" cy="374400"/>
            </a:xfrm>
            <a:prstGeom prst="rect">
              <a:avLst/>
            </a:prstGeom>
            <a:noFill/>
            <a:ln>
              <a:noFill/>
            </a:ln>
          </p:spPr>
          <p:txBody>
            <a:bodyPr spcFirstLastPara="1" wrap="square" lIns="92450" tIns="52825" rIns="92450" bIns="52825" anchor="ctr" anchorCtr="0">
              <a:noAutofit/>
            </a:bodyPr>
            <a:lstStyle/>
            <a:p>
              <a:pPr marL="0" marR="0" lvl="0" indent="0" algn="ctr" rtl="0">
                <a:lnSpc>
                  <a:spcPct val="90000"/>
                </a:lnSpc>
                <a:spcBef>
                  <a:spcPts val="0"/>
                </a:spcBef>
                <a:spcAft>
                  <a:spcPts val="0"/>
                </a:spcAft>
                <a:buClr>
                  <a:srgbClr val="000000"/>
                </a:buClr>
                <a:buSzPts val="1300"/>
                <a:buFont typeface="Arial"/>
                <a:buNone/>
              </a:pPr>
              <a:r>
                <a:rPr lang="es-ES" sz="1300" b="1" i="1" u="none" strike="noStrike" cap="none">
                  <a:solidFill>
                    <a:schemeClr val="lt1"/>
                  </a:solidFill>
                  <a:latin typeface="Arial"/>
                  <a:ea typeface="Arial"/>
                  <a:cs typeface="Arial"/>
                  <a:sym typeface="Arial"/>
                </a:rPr>
                <a:t>Nivel 0. Fina</a:t>
              </a:r>
              <a:r>
                <a:rPr lang="es-ES" sz="1300" b="0" i="0" u="none" strike="noStrike" cap="none">
                  <a:solidFill>
                    <a:schemeClr val="lt1"/>
                  </a:solidFill>
                  <a:latin typeface="Arial"/>
                  <a:ea typeface="Arial"/>
                  <a:cs typeface="Arial"/>
                  <a:sym typeface="Arial"/>
                </a:rPr>
                <a:t>:</a:t>
              </a:r>
              <a:endParaRPr sz="1300" b="0" i="0" u="none" strike="noStrike" cap="none">
                <a:solidFill>
                  <a:schemeClr val="lt1"/>
                </a:solidFill>
                <a:latin typeface="Arial"/>
                <a:ea typeface="Arial"/>
                <a:cs typeface="Arial"/>
                <a:sym typeface="Arial"/>
              </a:endParaRPr>
            </a:p>
          </p:txBody>
        </p:sp>
        <p:sp>
          <p:nvSpPr>
            <p:cNvPr id="484" name="Google Shape;484;p32"/>
            <p:cNvSpPr/>
            <p:nvPr/>
          </p:nvSpPr>
          <p:spPr>
            <a:xfrm>
              <a:off x="3248" y="516825"/>
              <a:ext cx="3167755" cy="2509101"/>
            </a:xfrm>
            <a:prstGeom prst="rect">
              <a:avLst/>
            </a:prstGeom>
            <a:solidFill>
              <a:srgbClr val="CCD3EA">
                <a:alpha val="89411"/>
              </a:srgbClr>
            </a:solidFill>
            <a:ln w="25400" cap="flat" cmpd="sng">
              <a:solidFill>
                <a:srgbClr val="CCD3EA">
                  <a:alpha val="89411"/>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5" name="Google Shape;485;p32"/>
            <p:cNvSpPr txBox="1"/>
            <p:nvPr/>
          </p:nvSpPr>
          <p:spPr>
            <a:xfrm>
              <a:off x="3248" y="516825"/>
              <a:ext cx="3167755" cy="2509101"/>
            </a:xfrm>
            <a:prstGeom prst="rect">
              <a:avLst/>
            </a:prstGeom>
            <a:noFill/>
            <a:ln>
              <a:noFill/>
            </a:ln>
          </p:spPr>
          <p:txBody>
            <a:bodyPr spcFirstLastPara="1" wrap="square" lIns="69325" tIns="69325" rIns="92450" bIns="104000" anchor="t" anchorCtr="0">
              <a:noAutofit/>
            </a:bodyPr>
            <a:lstStyle/>
            <a:p>
              <a:pPr marL="114300" marR="0" lvl="1" indent="-114300" algn="l" rtl="0">
                <a:lnSpc>
                  <a:spcPct val="90000"/>
                </a:lnSpc>
                <a:spcBef>
                  <a:spcPts val="0"/>
                </a:spcBef>
                <a:spcAft>
                  <a:spcPts val="0"/>
                </a:spcAft>
                <a:buClr>
                  <a:srgbClr val="000000"/>
                </a:buClr>
                <a:buSzPts val="1300"/>
                <a:buFont typeface="Arial"/>
                <a:buChar char="•"/>
              </a:pPr>
              <a:r>
                <a:rPr lang="es-ES" sz="1300" b="0" i="0" u="none" strike="noStrike" cap="none">
                  <a:solidFill>
                    <a:srgbClr val="000000"/>
                  </a:solidFill>
                  <a:latin typeface="Arial"/>
                  <a:ea typeface="Arial"/>
                  <a:cs typeface="Arial"/>
                  <a:sym typeface="Arial"/>
                </a:rPr>
                <a:t>Fluye rápidamente como el agua</a:t>
              </a:r>
              <a:endParaRPr sz="1300" b="0" i="0" u="none" strike="noStrike" cap="none">
                <a:solidFill>
                  <a:srgbClr val="000000"/>
                </a:solidFill>
                <a:latin typeface="Arial"/>
                <a:ea typeface="Arial"/>
                <a:cs typeface="Arial"/>
                <a:sym typeface="Arial"/>
              </a:endParaRPr>
            </a:p>
            <a:p>
              <a:pPr marL="114300" marR="0" lvl="1" indent="-114300" algn="l" rtl="0">
                <a:lnSpc>
                  <a:spcPct val="90000"/>
                </a:lnSpc>
                <a:spcBef>
                  <a:spcPts val="195"/>
                </a:spcBef>
                <a:spcAft>
                  <a:spcPts val="0"/>
                </a:spcAft>
                <a:buClr>
                  <a:srgbClr val="000000"/>
                </a:buClr>
                <a:buSzPts val="1300"/>
                <a:buFont typeface="Arial"/>
                <a:buChar char="•"/>
              </a:pPr>
              <a:r>
                <a:rPr lang="es-ES" sz="1300" b="0" i="0" u="none" strike="noStrike" cap="none">
                  <a:solidFill>
                    <a:srgbClr val="000000"/>
                  </a:solidFill>
                  <a:latin typeface="Arial"/>
                  <a:ea typeface="Arial"/>
                  <a:cs typeface="Arial"/>
                  <a:sym typeface="Arial"/>
                </a:rPr>
                <a:t>Puede ser ingerida mediante cualquier tipo de tetina, vaso o pajita, según proceda por edad y destrezas.  </a:t>
              </a:r>
              <a:endParaRPr sz="1300" b="0" i="0" u="none" strike="noStrike" cap="none">
                <a:solidFill>
                  <a:srgbClr val="000000"/>
                </a:solidFill>
                <a:latin typeface="Arial"/>
                <a:ea typeface="Arial"/>
                <a:cs typeface="Arial"/>
                <a:sym typeface="Arial"/>
              </a:endParaRPr>
            </a:p>
          </p:txBody>
        </p:sp>
        <p:sp>
          <p:nvSpPr>
            <p:cNvPr id="486" name="Google Shape;486;p32"/>
            <p:cNvSpPr/>
            <p:nvPr/>
          </p:nvSpPr>
          <p:spPr>
            <a:xfrm>
              <a:off x="3614490" y="142425"/>
              <a:ext cx="3167755" cy="374400"/>
            </a:xfrm>
            <a:prstGeom prst="rect">
              <a:avLst/>
            </a:prstGeom>
            <a:solidFill>
              <a:srgbClr val="4372C3"/>
            </a:solidFill>
            <a:ln w="25400" cap="flat" cmpd="sng">
              <a:solidFill>
                <a:srgbClr val="4372C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7" name="Google Shape;487;p32"/>
            <p:cNvSpPr txBox="1"/>
            <p:nvPr/>
          </p:nvSpPr>
          <p:spPr>
            <a:xfrm>
              <a:off x="3614490" y="142425"/>
              <a:ext cx="3167755" cy="374400"/>
            </a:xfrm>
            <a:prstGeom prst="rect">
              <a:avLst/>
            </a:prstGeom>
            <a:noFill/>
            <a:ln>
              <a:noFill/>
            </a:ln>
          </p:spPr>
          <p:txBody>
            <a:bodyPr spcFirstLastPara="1" wrap="square" lIns="92450" tIns="52825" rIns="92450" bIns="52825" anchor="ctr" anchorCtr="0">
              <a:noAutofit/>
            </a:bodyPr>
            <a:lstStyle/>
            <a:p>
              <a:pPr marL="0" marR="0" lvl="0" indent="0" algn="ctr" rtl="0">
                <a:lnSpc>
                  <a:spcPct val="90000"/>
                </a:lnSpc>
                <a:spcBef>
                  <a:spcPts val="0"/>
                </a:spcBef>
                <a:spcAft>
                  <a:spcPts val="0"/>
                </a:spcAft>
                <a:buClr>
                  <a:srgbClr val="000000"/>
                </a:buClr>
                <a:buSzPts val="1300"/>
                <a:buFont typeface="Arial"/>
                <a:buNone/>
              </a:pPr>
              <a:r>
                <a:rPr lang="es-ES" sz="1300" b="1" i="1" u="none" strike="noStrike" cap="none">
                  <a:solidFill>
                    <a:schemeClr val="lt1"/>
                  </a:solidFill>
                  <a:latin typeface="Arial"/>
                  <a:ea typeface="Arial"/>
                  <a:cs typeface="Arial"/>
                  <a:sym typeface="Arial"/>
                </a:rPr>
                <a:t>Nivel 1-Ligeramente espesa</a:t>
              </a:r>
              <a:endParaRPr sz="1300" b="0" i="0" u="none" strike="noStrike" cap="none">
                <a:solidFill>
                  <a:schemeClr val="lt1"/>
                </a:solidFill>
                <a:latin typeface="Arial"/>
                <a:ea typeface="Arial"/>
                <a:cs typeface="Arial"/>
                <a:sym typeface="Arial"/>
              </a:endParaRPr>
            </a:p>
          </p:txBody>
        </p:sp>
        <p:sp>
          <p:nvSpPr>
            <p:cNvPr id="488" name="Google Shape;488;p32"/>
            <p:cNvSpPr/>
            <p:nvPr/>
          </p:nvSpPr>
          <p:spPr>
            <a:xfrm>
              <a:off x="3614490" y="516825"/>
              <a:ext cx="3167755" cy="2509101"/>
            </a:xfrm>
            <a:prstGeom prst="rect">
              <a:avLst/>
            </a:prstGeom>
            <a:solidFill>
              <a:srgbClr val="CCD3EA">
                <a:alpha val="89411"/>
              </a:srgbClr>
            </a:solidFill>
            <a:ln w="25400" cap="flat" cmpd="sng">
              <a:solidFill>
                <a:srgbClr val="CCD3EA">
                  <a:alpha val="89411"/>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9" name="Google Shape;489;p32"/>
            <p:cNvSpPr txBox="1"/>
            <p:nvPr/>
          </p:nvSpPr>
          <p:spPr>
            <a:xfrm>
              <a:off x="3614490" y="516825"/>
              <a:ext cx="3167755" cy="2509101"/>
            </a:xfrm>
            <a:prstGeom prst="rect">
              <a:avLst/>
            </a:prstGeom>
            <a:noFill/>
            <a:ln>
              <a:noFill/>
            </a:ln>
          </p:spPr>
          <p:txBody>
            <a:bodyPr spcFirstLastPara="1" wrap="square" lIns="69325" tIns="69325" rIns="92450" bIns="104000" anchor="t" anchorCtr="0">
              <a:noAutofit/>
            </a:bodyPr>
            <a:lstStyle/>
            <a:p>
              <a:pPr marL="114300" marR="0" lvl="1" indent="-114300" algn="l" rtl="0">
                <a:lnSpc>
                  <a:spcPct val="90000"/>
                </a:lnSpc>
                <a:spcBef>
                  <a:spcPts val="0"/>
                </a:spcBef>
                <a:spcAft>
                  <a:spcPts val="0"/>
                </a:spcAft>
                <a:buClr>
                  <a:srgbClr val="000000"/>
                </a:buClr>
                <a:buSzPts val="1300"/>
                <a:buFont typeface="Arial"/>
                <a:buChar char="•"/>
              </a:pPr>
              <a:r>
                <a:rPr lang="es-ES" sz="1300" b="0" i="0" u="none" strike="noStrike" cap="none">
                  <a:solidFill>
                    <a:srgbClr val="000000"/>
                  </a:solidFill>
                  <a:latin typeface="Arial"/>
                  <a:ea typeface="Arial"/>
                  <a:cs typeface="Arial"/>
                  <a:sym typeface="Arial"/>
                </a:rPr>
                <a:t>Es más espesa que el agua; fluye a través de una pajita, jeringa o tetina; requiere un poco más de esfuerzo que la textura líquida fina para ser ingerida.</a:t>
              </a:r>
              <a:endParaRPr sz="1400" b="0" i="0" u="none" strike="noStrike" cap="none">
                <a:solidFill>
                  <a:srgbClr val="000000"/>
                </a:solidFill>
                <a:latin typeface="Arial"/>
                <a:ea typeface="Arial"/>
                <a:cs typeface="Arial"/>
                <a:sym typeface="Arial"/>
              </a:endParaRPr>
            </a:p>
            <a:p>
              <a:pPr marL="114300" marR="0" lvl="1" indent="-114300" algn="l" rtl="0">
                <a:lnSpc>
                  <a:spcPct val="90000"/>
                </a:lnSpc>
                <a:spcBef>
                  <a:spcPts val="195"/>
                </a:spcBef>
                <a:spcAft>
                  <a:spcPts val="0"/>
                </a:spcAft>
                <a:buClr>
                  <a:srgbClr val="000000"/>
                </a:buClr>
                <a:buSzPts val="1300"/>
                <a:buFont typeface="Arial"/>
                <a:buChar char="•"/>
              </a:pPr>
              <a:r>
                <a:rPr lang="es-ES" sz="1300" b="0" i="0" u="none" strike="noStrike" cap="none">
                  <a:solidFill>
                    <a:srgbClr val="000000"/>
                  </a:solidFill>
                  <a:latin typeface="Arial"/>
                  <a:ea typeface="Arial"/>
                  <a:cs typeface="Arial"/>
                  <a:sym typeface="Arial"/>
                </a:rPr>
                <a:t> Presenta una textura similar a la de fórmula infantil antireflujo.</a:t>
              </a:r>
              <a:endParaRPr sz="1400" b="0" i="0" u="none" strike="noStrike" cap="none">
                <a:solidFill>
                  <a:srgbClr val="000000"/>
                </a:solidFill>
                <a:latin typeface="Arial"/>
                <a:ea typeface="Arial"/>
                <a:cs typeface="Arial"/>
                <a:sym typeface="Arial"/>
              </a:endParaRPr>
            </a:p>
            <a:p>
              <a:pPr marL="114300" marR="0" lvl="1" indent="-114300" algn="l" rtl="0">
                <a:lnSpc>
                  <a:spcPct val="90000"/>
                </a:lnSpc>
                <a:spcBef>
                  <a:spcPts val="195"/>
                </a:spcBef>
                <a:spcAft>
                  <a:spcPts val="0"/>
                </a:spcAft>
                <a:buClr>
                  <a:srgbClr val="000000"/>
                </a:buClr>
                <a:buSzPts val="1300"/>
                <a:buFont typeface="Arial"/>
                <a:buChar char="•"/>
              </a:pPr>
              <a:r>
                <a:rPr lang="es-ES" sz="1300" b="0" i="0" u="none" strike="noStrike" cap="none">
                  <a:solidFill>
                    <a:srgbClr val="000000"/>
                  </a:solidFill>
                  <a:latin typeface="Arial"/>
                  <a:ea typeface="Arial"/>
                  <a:cs typeface="Arial"/>
                  <a:sym typeface="Arial"/>
                </a:rPr>
                <a:t>En población pediátrica, bebida densa que reduce la velocidad de flujo. También se usa en población adulta cuando los líquidos finos fluyen muy rápido para ser controlados</a:t>
              </a:r>
              <a:endParaRPr sz="1400" b="0" i="0" u="none" strike="noStrike" cap="none">
                <a:solidFill>
                  <a:srgbClr val="000000"/>
                </a:solidFill>
                <a:latin typeface="Arial"/>
                <a:ea typeface="Arial"/>
                <a:cs typeface="Arial"/>
                <a:sym typeface="Arial"/>
              </a:endParaRPr>
            </a:p>
            <a:p>
              <a:pPr marL="114300" marR="0" lvl="1" indent="-114300" algn="l" rtl="0">
                <a:lnSpc>
                  <a:spcPct val="90000"/>
                </a:lnSpc>
                <a:spcBef>
                  <a:spcPts val="195"/>
                </a:spcBef>
                <a:spcAft>
                  <a:spcPts val="0"/>
                </a:spcAft>
                <a:buClr>
                  <a:srgbClr val="000000"/>
                </a:buClr>
                <a:buSzPts val="1300"/>
                <a:buFont typeface="Arial"/>
                <a:buChar char="•"/>
              </a:pPr>
              <a:r>
                <a:rPr lang="es-ES" sz="1300" b="0" i="0" u="none" strike="noStrike" cap="none">
                  <a:solidFill>
                    <a:srgbClr val="000000"/>
                  </a:solidFill>
                  <a:latin typeface="Arial"/>
                  <a:ea typeface="Arial"/>
                  <a:cs typeface="Arial"/>
                  <a:sym typeface="Arial"/>
                </a:rPr>
                <a:t>Permanece de 1 a 4 ml en la jeringa luego de 10 segundos.</a:t>
              </a:r>
              <a:endParaRPr sz="1400" b="0" i="0" u="none" strike="noStrike" cap="none">
                <a:solidFill>
                  <a:srgbClr val="000000"/>
                </a:solidFill>
                <a:latin typeface="Arial"/>
                <a:ea typeface="Arial"/>
                <a:cs typeface="Arial"/>
                <a:sym typeface="Arial"/>
              </a:endParaRPr>
            </a:p>
          </p:txBody>
        </p:sp>
        <p:sp>
          <p:nvSpPr>
            <p:cNvPr id="490" name="Google Shape;490;p32"/>
            <p:cNvSpPr/>
            <p:nvPr/>
          </p:nvSpPr>
          <p:spPr>
            <a:xfrm>
              <a:off x="7225731" y="142425"/>
              <a:ext cx="3167755" cy="374400"/>
            </a:xfrm>
            <a:prstGeom prst="rect">
              <a:avLst/>
            </a:prstGeom>
            <a:solidFill>
              <a:srgbClr val="4372C3"/>
            </a:solidFill>
            <a:ln w="25400" cap="flat" cmpd="sng">
              <a:solidFill>
                <a:srgbClr val="4372C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1" name="Google Shape;491;p32"/>
            <p:cNvSpPr txBox="1"/>
            <p:nvPr/>
          </p:nvSpPr>
          <p:spPr>
            <a:xfrm>
              <a:off x="7225731" y="142425"/>
              <a:ext cx="3167755" cy="374400"/>
            </a:xfrm>
            <a:prstGeom prst="rect">
              <a:avLst/>
            </a:prstGeom>
            <a:noFill/>
            <a:ln>
              <a:noFill/>
            </a:ln>
          </p:spPr>
          <p:txBody>
            <a:bodyPr spcFirstLastPara="1" wrap="square" lIns="92450" tIns="52825" rIns="92450" bIns="52825" anchor="ctr" anchorCtr="0">
              <a:noAutofit/>
            </a:bodyPr>
            <a:lstStyle/>
            <a:p>
              <a:pPr marL="0" marR="0" lvl="0" indent="0" algn="ctr" rtl="0">
                <a:lnSpc>
                  <a:spcPct val="90000"/>
                </a:lnSpc>
                <a:spcBef>
                  <a:spcPts val="0"/>
                </a:spcBef>
                <a:spcAft>
                  <a:spcPts val="0"/>
                </a:spcAft>
                <a:buClr>
                  <a:srgbClr val="000000"/>
                </a:buClr>
                <a:buSzPts val="1300"/>
                <a:buFont typeface="Arial"/>
                <a:buNone/>
              </a:pPr>
              <a:r>
                <a:rPr lang="es-ES" sz="1300" b="1" i="1" u="none" strike="noStrike" cap="none">
                  <a:solidFill>
                    <a:schemeClr val="lt1"/>
                  </a:solidFill>
                  <a:latin typeface="Arial"/>
                  <a:ea typeface="Arial"/>
                  <a:cs typeface="Arial"/>
                  <a:sym typeface="Arial"/>
                </a:rPr>
                <a:t>Nivel 2. Poco espesa</a:t>
              </a:r>
              <a:r>
                <a:rPr lang="es-ES" sz="1300" b="0" i="0" u="none" strike="noStrike" cap="none">
                  <a:solidFill>
                    <a:schemeClr val="lt1"/>
                  </a:solidFill>
                  <a:latin typeface="Arial"/>
                  <a:ea typeface="Arial"/>
                  <a:cs typeface="Arial"/>
                  <a:sym typeface="Arial"/>
                </a:rPr>
                <a:t> </a:t>
              </a:r>
              <a:endParaRPr sz="1300" b="0" i="0" u="none" strike="noStrike" cap="none">
                <a:solidFill>
                  <a:schemeClr val="lt1"/>
                </a:solidFill>
                <a:latin typeface="Arial"/>
                <a:ea typeface="Arial"/>
                <a:cs typeface="Arial"/>
                <a:sym typeface="Arial"/>
              </a:endParaRPr>
            </a:p>
          </p:txBody>
        </p:sp>
        <p:sp>
          <p:nvSpPr>
            <p:cNvPr id="492" name="Google Shape;492;p32"/>
            <p:cNvSpPr/>
            <p:nvPr/>
          </p:nvSpPr>
          <p:spPr>
            <a:xfrm>
              <a:off x="7225731" y="516825"/>
              <a:ext cx="3167755" cy="2509101"/>
            </a:xfrm>
            <a:prstGeom prst="rect">
              <a:avLst/>
            </a:prstGeom>
            <a:solidFill>
              <a:srgbClr val="CCD3EA">
                <a:alpha val="89411"/>
              </a:srgbClr>
            </a:solidFill>
            <a:ln w="25400" cap="flat" cmpd="sng">
              <a:solidFill>
                <a:srgbClr val="CCD3EA">
                  <a:alpha val="89411"/>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3" name="Google Shape;493;p32"/>
            <p:cNvSpPr txBox="1"/>
            <p:nvPr/>
          </p:nvSpPr>
          <p:spPr>
            <a:xfrm>
              <a:off x="7225731" y="516825"/>
              <a:ext cx="3167755" cy="2509101"/>
            </a:xfrm>
            <a:prstGeom prst="rect">
              <a:avLst/>
            </a:prstGeom>
            <a:noFill/>
            <a:ln>
              <a:noFill/>
            </a:ln>
          </p:spPr>
          <p:txBody>
            <a:bodyPr spcFirstLastPara="1" wrap="square" lIns="69325" tIns="69325" rIns="92450" bIns="104000" anchor="t" anchorCtr="0">
              <a:noAutofit/>
            </a:bodyPr>
            <a:lstStyle/>
            <a:p>
              <a:pPr marL="114300" marR="0" lvl="1" indent="-114300" algn="l" rtl="0">
                <a:lnSpc>
                  <a:spcPct val="90000"/>
                </a:lnSpc>
                <a:spcBef>
                  <a:spcPts val="0"/>
                </a:spcBef>
                <a:spcAft>
                  <a:spcPts val="0"/>
                </a:spcAft>
                <a:buClr>
                  <a:srgbClr val="000000"/>
                </a:buClr>
                <a:buSzPts val="1300"/>
                <a:buFont typeface="Arial"/>
                <a:buChar char="•"/>
              </a:pPr>
              <a:r>
                <a:rPr lang="es-ES" sz="1300" b="0" i="0" u="none" strike="noStrike" cap="none">
                  <a:solidFill>
                    <a:srgbClr val="000000"/>
                  </a:solidFill>
                  <a:latin typeface="Arial"/>
                  <a:ea typeface="Arial"/>
                  <a:cs typeface="Arial"/>
                  <a:sym typeface="Arial"/>
                </a:rPr>
                <a:t>Se derrama de una cuchara con rapidez, pero de modo más lento que una bebida con textura fina. Es sorbible con pajita, aunque requiere esfuerzo para ser succionada.</a:t>
              </a:r>
              <a:endParaRPr sz="1400" b="0" i="0" u="none" strike="noStrike" cap="none">
                <a:solidFill>
                  <a:srgbClr val="000000"/>
                </a:solidFill>
                <a:latin typeface="Arial"/>
                <a:ea typeface="Arial"/>
                <a:cs typeface="Arial"/>
                <a:sym typeface="Arial"/>
              </a:endParaRPr>
            </a:p>
            <a:p>
              <a:pPr marL="114300" marR="0" lvl="1" indent="-114300" algn="l" rtl="0">
                <a:lnSpc>
                  <a:spcPct val="90000"/>
                </a:lnSpc>
                <a:spcBef>
                  <a:spcPts val="195"/>
                </a:spcBef>
                <a:spcAft>
                  <a:spcPts val="0"/>
                </a:spcAft>
                <a:buClr>
                  <a:srgbClr val="000000"/>
                </a:buClr>
                <a:buSzPts val="1300"/>
                <a:buFont typeface="Arial"/>
                <a:buChar char="•"/>
              </a:pPr>
              <a:r>
                <a:rPr lang="es-ES" sz="1300" b="0" i="0" u="none" strike="noStrike" cap="none">
                  <a:solidFill>
                    <a:srgbClr val="000000"/>
                  </a:solidFill>
                  <a:latin typeface="Arial"/>
                  <a:ea typeface="Arial"/>
                  <a:cs typeface="Arial"/>
                  <a:sym typeface="Arial"/>
                </a:rPr>
                <a:t>Útil si el control lingüal  se encuentra ligeramente reducido.</a:t>
              </a:r>
              <a:endParaRPr sz="1400" b="0" i="0" u="none" strike="noStrike" cap="none">
                <a:solidFill>
                  <a:srgbClr val="000000"/>
                </a:solidFill>
                <a:latin typeface="Arial"/>
                <a:ea typeface="Arial"/>
                <a:cs typeface="Arial"/>
                <a:sym typeface="Arial"/>
              </a:endParaRPr>
            </a:p>
            <a:p>
              <a:pPr marL="114300" marR="0" lvl="1" indent="-114300" algn="l" rtl="0">
                <a:lnSpc>
                  <a:spcPct val="90000"/>
                </a:lnSpc>
                <a:spcBef>
                  <a:spcPts val="195"/>
                </a:spcBef>
                <a:spcAft>
                  <a:spcPts val="0"/>
                </a:spcAft>
                <a:buClr>
                  <a:srgbClr val="000000"/>
                </a:buClr>
                <a:buSzPts val="1300"/>
                <a:buFont typeface="Arial"/>
                <a:buChar char="•"/>
              </a:pPr>
              <a:r>
                <a:rPr lang="es-ES" sz="1300" b="0" i="0" u="none" strike="noStrike" cap="none">
                  <a:solidFill>
                    <a:srgbClr val="000000"/>
                  </a:solidFill>
                  <a:latin typeface="Arial"/>
                  <a:ea typeface="Arial"/>
                  <a:cs typeface="Arial"/>
                  <a:sym typeface="Arial"/>
                </a:rPr>
                <a:t>Permanece de 4 a 8 ml en la jeringa luego de 10 segundos</a:t>
              </a:r>
              <a:endParaRPr sz="1400" b="0" i="0" u="none" strike="noStrike" cap="none">
                <a:solidFill>
                  <a:srgbClr val="000000"/>
                </a:solidFill>
                <a:latin typeface="Arial"/>
                <a:ea typeface="Arial"/>
                <a:cs typeface="Arial"/>
                <a:sym typeface="Arial"/>
              </a:endParaRPr>
            </a:p>
          </p:txBody>
        </p:sp>
      </p:grpSp>
      <p:pic>
        <p:nvPicPr>
          <p:cNvPr id="494" name="Google Shape;494;p32" descr="Marco y descriptores de la IDDSI"/>
          <p:cNvPicPr preferRelativeResize="0"/>
          <p:nvPr/>
        </p:nvPicPr>
        <p:blipFill rotWithShape="1">
          <a:blip r:embed="rId6">
            <a:alphaModFix/>
          </a:blip>
          <a:srcRect/>
          <a:stretch/>
        </p:blipFill>
        <p:spPr>
          <a:xfrm>
            <a:off x="1631504" y="1253747"/>
            <a:ext cx="935081" cy="935082"/>
          </a:xfrm>
          <a:prstGeom prst="triangle">
            <a:avLst>
              <a:gd name="adj" fmla="val 50000"/>
            </a:avLst>
          </a:prstGeom>
          <a:noFill/>
          <a:ln>
            <a:noFill/>
          </a:ln>
        </p:spPr>
      </p:pic>
      <p:pic>
        <p:nvPicPr>
          <p:cNvPr id="495" name="Google Shape;495;p32" descr="Marco y descriptores de la IDDSI"/>
          <p:cNvPicPr preferRelativeResize="0"/>
          <p:nvPr/>
        </p:nvPicPr>
        <p:blipFill rotWithShape="1">
          <a:blip r:embed="rId7">
            <a:alphaModFix/>
          </a:blip>
          <a:srcRect l="9692" t="8898" r="13029" b="17891"/>
          <a:stretch/>
        </p:blipFill>
        <p:spPr>
          <a:xfrm>
            <a:off x="4855958" y="1348438"/>
            <a:ext cx="895908" cy="848755"/>
          </a:xfrm>
          <a:prstGeom prst="triangle">
            <a:avLst>
              <a:gd name="adj" fmla="val 50000"/>
            </a:avLst>
          </a:prstGeom>
          <a:noFill/>
          <a:ln>
            <a:noFill/>
          </a:ln>
        </p:spPr>
      </p:pic>
      <p:pic>
        <p:nvPicPr>
          <p:cNvPr id="496" name="Google Shape;496;p32" descr="Marco y descriptores de la IDDSI"/>
          <p:cNvPicPr preferRelativeResize="0"/>
          <p:nvPr/>
        </p:nvPicPr>
        <p:blipFill rotWithShape="1">
          <a:blip r:embed="rId8">
            <a:alphaModFix/>
          </a:blip>
          <a:srcRect l="6622" r="8642" b="12522"/>
          <a:stretch/>
        </p:blipFill>
        <p:spPr>
          <a:xfrm>
            <a:off x="8553483" y="1165937"/>
            <a:ext cx="998901" cy="1031256"/>
          </a:xfrm>
          <a:prstGeom prst="triangle">
            <a:avLst>
              <a:gd name="adj" fmla="val 50000"/>
            </a:avLst>
          </a:prstGeom>
          <a:noFill/>
          <a:ln>
            <a:noFill/>
          </a:ln>
        </p:spPr>
      </p:pic>
      <p:pic>
        <p:nvPicPr>
          <p:cNvPr id="497" name="Google Shape;497;p32" descr="IDDSI - Home"/>
          <p:cNvPicPr preferRelativeResize="0"/>
          <p:nvPr/>
        </p:nvPicPr>
        <p:blipFill rotWithShape="1">
          <a:blip r:embed="rId9">
            <a:alphaModFix/>
          </a:blip>
          <a:srcRect/>
          <a:stretch/>
        </p:blipFill>
        <p:spPr>
          <a:xfrm>
            <a:off x="9552384" y="404664"/>
            <a:ext cx="2110665" cy="701056"/>
          </a:xfrm>
          <a:prstGeom prst="rect">
            <a:avLst/>
          </a:prstGeom>
          <a:noFill/>
          <a:ln>
            <a:noFill/>
          </a:ln>
        </p:spPr>
      </p:pic>
      <p:sp>
        <p:nvSpPr>
          <p:cNvPr id="498" name="Google Shape;498;p32"/>
          <p:cNvSpPr txBox="1"/>
          <p:nvPr/>
        </p:nvSpPr>
        <p:spPr>
          <a:xfrm>
            <a:off x="5860232" y="6409394"/>
            <a:ext cx="6168008" cy="338554"/>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800"/>
              <a:buFont typeface="Arial"/>
              <a:buNone/>
            </a:pPr>
            <a:r>
              <a:rPr lang="es-ES" sz="800" b="0" i="0" u="none" strike="noStrike" cap="none">
                <a:solidFill>
                  <a:schemeClr val="dk2"/>
                </a:solidFill>
                <a:latin typeface="Calibri"/>
                <a:ea typeface="Calibri"/>
                <a:cs typeface="Calibri"/>
                <a:sym typeface="Calibri"/>
              </a:rPr>
              <a:t>IDDSI. </a:t>
            </a:r>
            <a:r>
              <a:rPr lang="es-ES" sz="800" b="0" i="0" u="sng" strike="noStrike" cap="none">
                <a:solidFill>
                  <a:schemeClr val="dk2"/>
                </a:solidFill>
                <a:latin typeface="Calibri"/>
                <a:ea typeface="Calibri"/>
                <a:cs typeface="Calibri"/>
                <a:sym typeface="Calibri"/>
                <a:hlinkClick r:id="rId10">
                  <a:extLst>
                    <a:ext uri="{A12FA001-AC4F-418D-AE19-62706E023703}">
                      <ahyp:hlinkClr xmlns:ahyp="http://schemas.microsoft.com/office/drawing/2018/hyperlinkcolor" val="tx"/>
                    </a:ext>
                  </a:extLst>
                </a:hlinkClick>
              </a:rPr>
              <a:t>https://iddsi.org/IDDSI/media/images/Translations/IDDSI_</a:t>
            </a:r>
            <a:endParaRPr sz="800" b="0" i="0" u="none" strike="noStrike" cap="none">
              <a:solidFill>
                <a:schemeClr val="dk2"/>
              </a:solidFill>
              <a:latin typeface="Calibri"/>
              <a:ea typeface="Calibri"/>
              <a:cs typeface="Calibri"/>
              <a:sym typeface="Calibri"/>
            </a:endParaRPr>
          </a:p>
          <a:p>
            <a:pPr marL="0" marR="0" lvl="0" indent="0" algn="r" rtl="0">
              <a:lnSpc>
                <a:spcPct val="100000"/>
              </a:lnSpc>
              <a:spcBef>
                <a:spcPts val="0"/>
              </a:spcBef>
              <a:spcAft>
                <a:spcPts val="0"/>
              </a:spcAft>
              <a:buClr>
                <a:srgbClr val="000000"/>
              </a:buClr>
              <a:buSzPts val="800"/>
              <a:buFont typeface="Arial"/>
              <a:buNone/>
            </a:pPr>
            <a:endParaRPr sz="800" b="0" i="0" u="none" strike="noStrike" cap="none">
              <a:solidFill>
                <a:schemeClr val="dk2"/>
              </a:solidFill>
              <a:latin typeface="Calibri"/>
              <a:ea typeface="Calibri"/>
              <a:cs typeface="Calibri"/>
              <a:sym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02"/>
        <p:cNvGrpSpPr/>
        <p:nvPr/>
      </p:nvGrpSpPr>
      <p:grpSpPr>
        <a:xfrm>
          <a:off x="0" y="0"/>
          <a:ext cx="0" cy="0"/>
          <a:chOff x="0" y="0"/>
          <a:chExt cx="0" cy="0"/>
        </a:xfrm>
      </p:grpSpPr>
      <p:sp>
        <p:nvSpPr>
          <p:cNvPr id="503" name="Google Shape;503;p33"/>
          <p:cNvSpPr/>
          <p:nvPr/>
        </p:nvSpPr>
        <p:spPr>
          <a:xfrm>
            <a:off x="0" y="1"/>
            <a:ext cx="1595017" cy="6857999"/>
          </a:xfrm>
          <a:prstGeom prst="rect">
            <a:avLst/>
          </a:prstGeom>
          <a:solidFill>
            <a:srgbClr val="2F5496"/>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600"/>
              <a:buFont typeface="Arial"/>
              <a:buNone/>
            </a:pPr>
            <a:endParaRPr sz="1600" b="1" i="0" u="none" strike="noStrike" cap="none">
              <a:solidFill>
                <a:schemeClr val="lt1"/>
              </a:solidFill>
              <a:latin typeface="Calibri"/>
              <a:ea typeface="Calibri"/>
              <a:cs typeface="Calibri"/>
              <a:sym typeface="Calibri"/>
            </a:endParaRPr>
          </a:p>
        </p:txBody>
      </p:sp>
      <p:pic>
        <p:nvPicPr>
          <p:cNvPr id="504" name="Google Shape;504;p33"/>
          <p:cNvPicPr preferRelativeResize="0"/>
          <p:nvPr/>
        </p:nvPicPr>
        <p:blipFill rotWithShape="1">
          <a:blip r:embed="rId3">
            <a:alphaModFix/>
          </a:blip>
          <a:srcRect r="78648"/>
          <a:stretch/>
        </p:blipFill>
        <p:spPr>
          <a:xfrm>
            <a:off x="123620" y="5222806"/>
            <a:ext cx="1347775" cy="1411205"/>
          </a:xfrm>
          <a:prstGeom prst="rect">
            <a:avLst/>
          </a:prstGeom>
          <a:noFill/>
          <a:ln>
            <a:noFill/>
          </a:ln>
        </p:spPr>
      </p:pic>
      <p:sp>
        <p:nvSpPr>
          <p:cNvPr id="505" name="Google Shape;505;p33"/>
          <p:cNvSpPr txBox="1"/>
          <p:nvPr/>
        </p:nvSpPr>
        <p:spPr>
          <a:xfrm rot="-5400000">
            <a:off x="-1705369" y="2543694"/>
            <a:ext cx="5005751" cy="64633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600"/>
              <a:buFont typeface="Arial"/>
              <a:buNone/>
            </a:pPr>
            <a:r>
              <a:rPr lang="es-ES" sz="3600" b="1" i="0" u="none" strike="noStrike" cap="none">
                <a:solidFill>
                  <a:schemeClr val="lt1"/>
                </a:solidFill>
                <a:latin typeface="Calibri"/>
                <a:ea typeface="Calibri"/>
                <a:cs typeface="Calibri"/>
                <a:sym typeface="Calibri"/>
              </a:rPr>
              <a:t>DISFAGIA - NUTRICIÓN</a:t>
            </a:r>
            <a:endParaRPr sz="3600" b="1" i="0" u="none" strike="noStrike" cap="none">
              <a:solidFill>
                <a:schemeClr val="lt1"/>
              </a:solidFill>
              <a:latin typeface="Calibri"/>
              <a:ea typeface="Calibri"/>
              <a:cs typeface="Calibri"/>
              <a:sym typeface="Calibri"/>
            </a:endParaRPr>
          </a:p>
        </p:txBody>
      </p:sp>
      <p:sp>
        <p:nvSpPr>
          <p:cNvPr id="506" name="Google Shape;506;p33"/>
          <p:cNvSpPr/>
          <p:nvPr/>
        </p:nvSpPr>
        <p:spPr>
          <a:xfrm>
            <a:off x="2135560" y="2420888"/>
            <a:ext cx="6096000"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s-ES" sz="14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pic>
        <p:nvPicPr>
          <p:cNvPr id="507" name="Google Shape;507;p33"/>
          <p:cNvPicPr preferRelativeResize="0"/>
          <p:nvPr/>
        </p:nvPicPr>
        <p:blipFill rotWithShape="1">
          <a:blip r:embed="rId4">
            <a:alphaModFix/>
          </a:blip>
          <a:srcRect/>
          <a:stretch/>
        </p:blipFill>
        <p:spPr>
          <a:xfrm>
            <a:off x="8976320" y="1912201"/>
            <a:ext cx="1914153" cy="3152304"/>
          </a:xfrm>
          <a:prstGeom prst="rect">
            <a:avLst/>
          </a:prstGeom>
          <a:noFill/>
          <a:ln>
            <a:noFill/>
          </a:ln>
        </p:spPr>
      </p:pic>
      <p:sp>
        <p:nvSpPr>
          <p:cNvPr id="508" name="Google Shape;508;p33"/>
          <p:cNvSpPr txBox="1"/>
          <p:nvPr/>
        </p:nvSpPr>
        <p:spPr>
          <a:xfrm>
            <a:off x="2069358" y="426999"/>
            <a:ext cx="5826435" cy="70784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s-ES" sz="4000" b="1" i="0" u="none" strike="noStrike" cap="none">
                <a:solidFill>
                  <a:schemeClr val="dk1"/>
                </a:solidFill>
                <a:latin typeface="Calibri"/>
                <a:ea typeface="Calibri"/>
                <a:cs typeface="Calibri"/>
                <a:sym typeface="Calibri"/>
              </a:rPr>
              <a:t>PRUEBA DE FLUJO IDDSI </a:t>
            </a:r>
            <a:endParaRPr sz="1400" b="0" i="0" u="none" strike="noStrike" cap="none">
              <a:solidFill>
                <a:srgbClr val="000000"/>
              </a:solidFill>
              <a:latin typeface="Arial"/>
              <a:ea typeface="Arial"/>
              <a:cs typeface="Arial"/>
              <a:sym typeface="Arial"/>
            </a:endParaRPr>
          </a:p>
        </p:txBody>
      </p:sp>
      <p:pic>
        <p:nvPicPr>
          <p:cNvPr id="509" name="Google Shape;509;p33" descr="IDDSI - Home"/>
          <p:cNvPicPr preferRelativeResize="0"/>
          <p:nvPr/>
        </p:nvPicPr>
        <p:blipFill rotWithShape="1">
          <a:blip r:embed="rId5">
            <a:alphaModFix/>
          </a:blip>
          <a:srcRect/>
          <a:stretch/>
        </p:blipFill>
        <p:spPr>
          <a:xfrm>
            <a:off x="9552384" y="404664"/>
            <a:ext cx="2110665" cy="701056"/>
          </a:xfrm>
          <a:prstGeom prst="rect">
            <a:avLst/>
          </a:prstGeom>
          <a:noFill/>
          <a:ln>
            <a:noFill/>
          </a:ln>
        </p:spPr>
      </p:pic>
      <p:grpSp>
        <p:nvGrpSpPr>
          <p:cNvPr id="510" name="Google Shape;510;p33"/>
          <p:cNvGrpSpPr/>
          <p:nvPr/>
        </p:nvGrpSpPr>
        <p:grpSpPr>
          <a:xfrm>
            <a:off x="1827462" y="2669854"/>
            <a:ext cx="6832301" cy="1518289"/>
            <a:chOff x="5346" y="1950188"/>
            <a:chExt cx="6832301" cy="1518289"/>
          </a:xfrm>
        </p:grpSpPr>
        <p:sp>
          <p:nvSpPr>
            <p:cNvPr id="511" name="Google Shape;511;p33"/>
            <p:cNvSpPr/>
            <p:nvPr/>
          </p:nvSpPr>
          <p:spPr>
            <a:xfrm>
              <a:off x="5346" y="1950188"/>
              <a:ext cx="3795723" cy="1518289"/>
            </a:xfrm>
            <a:prstGeom prst="homePlate">
              <a:avLst>
                <a:gd name="adj" fmla="val 50000"/>
              </a:avLst>
            </a:prstGeom>
            <a:solidFill>
              <a:srgbClr val="4372C3"/>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2" name="Google Shape;512;p33"/>
            <p:cNvSpPr txBox="1"/>
            <p:nvPr/>
          </p:nvSpPr>
          <p:spPr>
            <a:xfrm>
              <a:off x="5346" y="1950188"/>
              <a:ext cx="3416151" cy="1518289"/>
            </a:xfrm>
            <a:prstGeom prst="rect">
              <a:avLst/>
            </a:prstGeom>
            <a:noFill/>
            <a:ln>
              <a:noFill/>
            </a:ln>
          </p:spPr>
          <p:txBody>
            <a:bodyPr spcFirstLastPara="1" wrap="square" lIns="58650" tIns="29325" rIns="14650" bIns="29325" anchor="ctr" anchorCtr="0">
              <a:noAutofit/>
            </a:bodyPr>
            <a:lstStyle/>
            <a:p>
              <a:pPr marL="0" marR="0" lvl="0" indent="0" algn="ctr" rtl="0">
                <a:lnSpc>
                  <a:spcPct val="90000"/>
                </a:lnSpc>
                <a:spcBef>
                  <a:spcPts val="0"/>
                </a:spcBef>
                <a:spcAft>
                  <a:spcPts val="0"/>
                </a:spcAft>
                <a:buClr>
                  <a:srgbClr val="000000"/>
                </a:buClr>
                <a:buSzPts val="1100"/>
                <a:buFont typeface="Arial"/>
                <a:buNone/>
              </a:pPr>
              <a:r>
                <a:rPr lang="es-ES" sz="1100" b="0" i="0" u="none" strike="noStrike" cap="none">
                  <a:solidFill>
                    <a:schemeClr val="lt1"/>
                  </a:solidFill>
                  <a:latin typeface="Arial"/>
                  <a:ea typeface="Arial"/>
                  <a:cs typeface="Arial"/>
                  <a:sym typeface="Arial"/>
                </a:rPr>
                <a:t>El </a:t>
              </a:r>
              <a:r>
                <a:rPr lang="es-ES" sz="1100" b="1" i="1" u="none" strike="noStrike" cap="none">
                  <a:solidFill>
                    <a:schemeClr val="lt1"/>
                  </a:solidFill>
                  <a:latin typeface="Arial"/>
                  <a:ea typeface="Arial"/>
                  <a:cs typeface="Arial"/>
                  <a:sym typeface="Arial"/>
                </a:rPr>
                <a:t>Test de flujo IDDSI</a:t>
              </a:r>
              <a:r>
                <a:rPr lang="es-ES" sz="1100" b="0" i="0" u="none" strike="noStrike" cap="none">
                  <a:solidFill>
                    <a:schemeClr val="lt1"/>
                  </a:solidFill>
                  <a:latin typeface="Arial"/>
                  <a:ea typeface="Arial"/>
                  <a:cs typeface="Arial"/>
                  <a:sym typeface="Arial"/>
                </a:rPr>
                <a:t> (Niveles 0-3) permite valorar de modo más preciso bebidas y líquidos como salsas y suplementos nutricionales.</a:t>
              </a:r>
              <a:endParaRPr sz="1100" b="0" i="0" u="none" strike="noStrike" cap="none">
                <a:solidFill>
                  <a:schemeClr val="lt1"/>
                </a:solidFill>
                <a:latin typeface="Arial"/>
                <a:ea typeface="Arial"/>
                <a:cs typeface="Arial"/>
                <a:sym typeface="Arial"/>
              </a:endParaRPr>
            </a:p>
          </p:txBody>
        </p:sp>
        <p:sp>
          <p:nvSpPr>
            <p:cNvPr id="513" name="Google Shape;513;p33"/>
            <p:cNvSpPr/>
            <p:nvPr/>
          </p:nvSpPr>
          <p:spPr>
            <a:xfrm>
              <a:off x="3041924" y="1950188"/>
              <a:ext cx="3795723" cy="1518289"/>
            </a:xfrm>
            <a:prstGeom prst="chevron">
              <a:avLst>
                <a:gd name="adj" fmla="val 50000"/>
              </a:avLst>
            </a:prstGeom>
            <a:solidFill>
              <a:srgbClr val="4372C3"/>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4" name="Google Shape;514;p33"/>
            <p:cNvSpPr txBox="1"/>
            <p:nvPr/>
          </p:nvSpPr>
          <p:spPr>
            <a:xfrm>
              <a:off x="3801069" y="1950188"/>
              <a:ext cx="2277434" cy="1518289"/>
            </a:xfrm>
            <a:prstGeom prst="rect">
              <a:avLst/>
            </a:prstGeom>
            <a:noFill/>
            <a:ln>
              <a:noFill/>
            </a:ln>
          </p:spPr>
          <p:txBody>
            <a:bodyPr spcFirstLastPara="1" wrap="square" lIns="44000" tIns="29325" rIns="14650" bIns="29325" anchor="ctr" anchorCtr="0">
              <a:noAutofit/>
            </a:bodyPr>
            <a:lstStyle/>
            <a:p>
              <a:pPr marL="0" marR="0" lvl="0" indent="0" algn="ctr" rtl="0">
                <a:lnSpc>
                  <a:spcPct val="90000"/>
                </a:lnSpc>
                <a:spcBef>
                  <a:spcPts val="0"/>
                </a:spcBef>
                <a:spcAft>
                  <a:spcPts val="0"/>
                </a:spcAft>
                <a:buClr>
                  <a:srgbClr val="000000"/>
                </a:buClr>
                <a:buSzPts val="1100"/>
                <a:buFont typeface="Arial"/>
                <a:buNone/>
              </a:pPr>
              <a:r>
                <a:rPr lang="es-ES" sz="1100" b="0" i="0" u="none" strike="noStrike" cap="none">
                  <a:solidFill>
                    <a:schemeClr val="lt1"/>
                  </a:solidFill>
                  <a:latin typeface="Arial"/>
                  <a:ea typeface="Arial"/>
                  <a:cs typeface="Arial"/>
                  <a:sym typeface="Arial"/>
                </a:rPr>
                <a:t>Para determinar la consistencia de las bebidas extremadamente espesas (Nivel 4), que no fluyen a través de una jeringa de 10 mL en 10 segundos y que son consumidas con mayor facilidad mediante cuchara, se recomienda la aplicación del </a:t>
              </a:r>
              <a:r>
                <a:rPr lang="es-ES" sz="1100" b="1" i="1" u="none" strike="noStrike" cap="none">
                  <a:solidFill>
                    <a:schemeClr val="lt1"/>
                  </a:solidFill>
                  <a:latin typeface="Arial"/>
                  <a:ea typeface="Arial"/>
                  <a:cs typeface="Arial"/>
                  <a:sym typeface="Arial"/>
                </a:rPr>
                <a:t>Test de presión con tenedor y/o Test de presión con cuchara IDDSI</a:t>
              </a:r>
              <a:r>
                <a:rPr lang="es-ES" sz="1100" b="0" i="1" u="none" strike="noStrike" cap="none">
                  <a:solidFill>
                    <a:schemeClr val="lt1"/>
                  </a:solidFill>
                  <a:latin typeface="Arial"/>
                  <a:ea typeface="Arial"/>
                  <a:cs typeface="Arial"/>
                  <a:sym typeface="Arial"/>
                </a:rPr>
                <a:t>.</a:t>
              </a:r>
              <a:endParaRPr sz="1100" b="0" i="0" u="none" strike="noStrike" cap="none">
                <a:solidFill>
                  <a:schemeClr val="lt1"/>
                </a:solidFill>
                <a:latin typeface="Arial"/>
                <a:ea typeface="Arial"/>
                <a:cs typeface="Arial"/>
                <a:sym typeface="Arial"/>
              </a:endParaRPr>
            </a:p>
          </p:txBody>
        </p:sp>
      </p:grpSp>
      <p:sp>
        <p:nvSpPr>
          <p:cNvPr id="515" name="Google Shape;515;p33"/>
          <p:cNvSpPr txBox="1"/>
          <p:nvPr/>
        </p:nvSpPr>
        <p:spPr>
          <a:xfrm>
            <a:off x="5892316" y="6427173"/>
            <a:ext cx="6168008" cy="338554"/>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800"/>
              <a:buFont typeface="Arial"/>
              <a:buNone/>
            </a:pPr>
            <a:r>
              <a:rPr lang="es-ES" sz="800" b="0" i="0" u="none" strike="noStrike" cap="none">
                <a:solidFill>
                  <a:schemeClr val="dk2"/>
                </a:solidFill>
                <a:latin typeface="Arial"/>
                <a:ea typeface="Arial"/>
                <a:cs typeface="Arial"/>
                <a:sym typeface="Arial"/>
              </a:rPr>
              <a:t>IDDSI. </a:t>
            </a:r>
            <a:r>
              <a:rPr lang="es-ES" sz="800" b="0" i="0" u="sng" strike="noStrike" cap="none">
                <a:solidFill>
                  <a:schemeClr val="dk2"/>
                </a:solidFill>
                <a:latin typeface="Arial"/>
                <a:ea typeface="Arial"/>
                <a:cs typeface="Arial"/>
                <a:sym typeface="Arial"/>
                <a:hlinkClick r:id="rId6">
                  <a:extLst>
                    <a:ext uri="{A12FA001-AC4F-418D-AE19-62706E023703}">
                      <ahyp:hlinkClr xmlns:ahyp="http://schemas.microsoft.com/office/drawing/2018/hyperlinkcolor" val="tx"/>
                    </a:ext>
                  </a:extLst>
                </a:hlinkClick>
              </a:rPr>
              <a:t>https://iddsi.org/IDDSI/media/images/Translations/IDDSI_</a:t>
            </a:r>
            <a:endParaRPr sz="800" b="0" i="0" u="none" strike="noStrike" cap="none">
              <a:solidFill>
                <a:schemeClr val="dk2"/>
              </a:solidFill>
              <a:latin typeface="Arial"/>
              <a:ea typeface="Arial"/>
              <a:cs typeface="Arial"/>
              <a:sym typeface="Arial"/>
            </a:endParaRPr>
          </a:p>
          <a:p>
            <a:pPr marL="0" marR="0" lvl="0" indent="0" algn="r" rtl="0">
              <a:lnSpc>
                <a:spcPct val="100000"/>
              </a:lnSpc>
              <a:spcBef>
                <a:spcPts val="0"/>
              </a:spcBef>
              <a:spcAft>
                <a:spcPts val="0"/>
              </a:spcAft>
              <a:buClr>
                <a:srgbClr val="000000"/>
              </a:buClr>
              <a:buSzPts val="800"/>
              <a:buFont typeface="Arial"/>
              <a:buNone/>
            </a:pPr>
            <a:endParaRPr sz="800" b="0" i="0" u="none" strike="noStrike" cap="none">
              <a:solidFill>
                <a:schemeClr val="dk2"/>
              </a:solidFill>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19"/>
        <p:cNvGrpSpPr/>
        <p:nvPr/>
      </p:nvGrpSpPr>
      <p:grpSpPr>
        <a:xfrm>
          <a:off x="0" y="0"/>
          <a:ext cx="0" cy="0"/>
          <a:chOff x="0" y="0"/>
          <a:chExt cx="0" cy="0"/>
        </a:xfrm>
      </p:grpSpPr>
      <p:sp>
        <p:nvSpPr>
          <p:cNvPr id="520" name="Google Shape;520;p34"/>
          <p:cNvSpPr/>
          <p:nvPr/>
        </p:nvSpPr>
        <p:spPr>
          <a:xfrm>
            <a:off x="0" y="1"/>
            <a:ext cx="1595017" cy="6857999"/>
          </a:xfrm>
          <a:prstGeom prst="rect">
            <a:avLst/>
          </a:prstGeom>
          <a:solidFill>
            <a:srgbClr val="2F5496"/>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600"/>
              <a:buFont typeface="Arial"/>
              <a:buNone/>
            </a:pPr>
            <a:endParaRPr sz="1600" b="1" i="0" u="none" strike="noStrike" cap="none">
              <a:solidFill>
                <a:schemeClr val="lt1"/>
              </a:solidFill>
              <a:latin typeface="Calibri"/>
              <a:ea typeface="Calibri"/>
              <a:cs typeface="Calibri"/>
              <a:sym typeface="Calibri"/>
            </a:endParaRPr>
          </a:p>
        </p:txBody>
      </p:sp>
      <p:pic>
        <p:nvPicPr>
          <p:cNvPr id="521" name="Google Shape;521;p34"/>
          <p:cNvPicPr preferRelativeResize="0"/>
          <p:nvPr/>
        </p:nvPicPr>
        <p:blipFill rotWithShape="1">
          <a:blip r:embed="rId3">
            <a:alphaModFix/>
          </a:blip>
          <a:srcRect r="78648"/>
          <a:stretch/>
        </p:blipFill>
        <p:spPr>
          <a:xfrm>
            <a:off x="123620" y="5222806"/>
            <a:ext cx="1347775" cy="1411205"/>
          </a:xfrm>
          <a:prstGeom prst="rect">
            <a:avLst/>
          </a:prstGeom>
          <a:noFill/>
          <a:ln>
            <a:noFill/>
          </a:ln>
        </p:spPr>
      </p:pic>
      <p:sp>
        <p:nvSpPr>
          <p:cNvPr id="522" name="Google Shape;522;p34"/>
          <p:cNvSpPr txBox="1"/>
          <p:nvPr/>
        </p:nvSpPr>
        <p:spPr>
          <a:xfrm rot="-5400000">
            <a:off x="-1705369" y="2543694"/>
            <a:ext cx="5005751" cy="64633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600"/>
              <a:buFont typeface="Arial"/>
              <a:buNone/>
            </a:pPr>
            <a:r>
              <a:rPr lang="es-ES" sz="3600" b="1" i="0" u="none" strike="noStrike" cap="none">
                <a:solidFill>
                  <a:schemeClr val="lt1"/>
                </a:solidFill>
                <a:latin typeface="Calibri"/>
                <a:ea typeface="Calibri"/>
                <a:cs typeface="Calibri"/>
                <a:sym typeface="Calibri"/>
              </a:rPr>
              <a:t>DISFAGIA - NUTRICIÓN</a:t>
            </a:r>
            <a:endParaRPr sz="3600" b="1" i="0" u="none" strike="noStrike" cap="none">
              <a:solidFill>
                <a:schemeClr val="lt1"/>
              </a:solidFill>
              <a:latin typeface="Calibri"/>
              <a:ea typeface="Calibri"/>
              <a:cs typeface="Calibri"/>
              <a:sym typeface="Calibri"/>
            </a:endParaRPr>
          </a:p>
        </p:txBody>
      </p:sp>
      <p:sp>
        <p:nvSpPr>
          <p:cNvPr id="523" name="Google Shape;523;p34"/>
          <p:cNvSpPr txBox="1"/>
          <p:nvPr/>
        </p:nvSpPr>
        <p:spPr>
          <a:xfrm>
            <a:off x="1744049" y="404664"/>
            <a:ext cx="7860735" cy="9540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s-ES" sz="2800" b="1" i="0" u="none" strike="noStrike" cap="none">
                <a:solidFill>
                  <a:srgbClr val="000000"/>
                </a:solidFill>
                <a:latin typeface="Calibri"/>
                <a:ea typeface="Calibri"/>
                <a:cs typeface="Calibri"/>
                <a:sym typeface="Calibri"/>
              </a:rPr>
              <a:t>MÉTODOS DE PRUEBA A UTILIZAR CON EL MARCO DE LA IDDSI PARA ALIMENTOS</a:t>
            </a:r>
            <a:endParaRPr sz="2800" b="0" i="0" u="none" strike="noStrike" cap="none">
              <a:solidFill>
                <a:srgbClr val="000000"/>
              </a:solidFill>
              <a:latin typeface="Calibri"/>
              <a:ea typeface="Calibri"/>
              <a:cs typeface="Calibri"/>
              <a:sym typeface="Calibri"/>
            </a:endParaRPr>
          </a:p>
        </p:txBody>
      </p:sp>
      <p:sp>
        <p:nvSpPr>
          <p:cNvPr id="524" name="Google Shape;524;p34"/>
          <p:cNvSpPr/>
          <p:nvPr/>
        </p:nvSpPr>
        <p:spPr>
          <a:xfrm>
            <a:off x="2331662" y="1324600"/>
            <a:ext cx="9191644" cy="255454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s-ES" sz="2000" b="1" i="0" u="none" strike="noStrike" cap="none">
                <a:solidFill>
                  <a:srgbClr val="000000"/>
                </a:solidFill>
                <a:latin typeface="Calibri"/>
                <a:ea typeface="Calibri"/>
                <a:cs typeface="Calibri"/>
                <a:sym typeface="Calibri"/>
              </a:rPr>
              <a:t> </a:t>
            </a:r>
            <a:endParaRPr sz="2000" b="1" i="0" u="none" strike="noStrike" cap="none">
              <a:solidFill>
                <a:srgbClr val="000000"/>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2000"/>
              <a:buFont typeface="Arial"/>
              <a:buNone/>
            </a:pPr>
            <a:r>
              <a:rPr lang="es-ES" sz="2000" b="1" i="0" u="none" strike="noStrike" cap="none">
                <a:solidFill>
                  <a:srgbClr val="000000"/>
                </a:solidFill>
                <a:latin typeface="Calibri"/>
                <a:ea typeface="Calibri"/>
                <a:cs typeface="Calibri"/>
                <a:sym typeface="Calibri"/>
              </a:rPr>
              <a:t>Prueba de goteo del tenedor</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000"/>
              <a:buFont typeface="Arial"/>
              <a:buNone/>
            </a:pPr>
            <a:endParaRPr sz="2000" b="1" i="0" u="none" strike="noStrike" cap="none">
              <a:solidFill>
                <a:srgbClr val="000000"/>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2000"/>
              <a:buFont typeface="Arial"/>
              <a:buNone/>
            </a:pPr>
            <a:r>
              <a:rPr lang="es-ES" sz="2000" b="1" i="0" u="none" strike="noStrike" cap="none">
                <a:solidFill>
                  <a:srgbClr val="000000"/>
                </a:solidFill>
                <a:latin typeface="Calibri"/>
                <a:ea typeface="Calibri"/>
                <a:cs typeface="Calibri"/>
                <a:sym typeface="Calibri"/>
              </a:rPr>
              <a:t>La textura de las bebidas espesas y alimentos líquidos (Niveles 3 y 4) puede evaluarse al determinar si discurre a través de las ranuras de un tenedor y comparar el resultado contra la descripción detallada de cada nivel. </a:t>
            </a:r>
            <a:endParaRPr sz="2000" b="1" i="0" u="none" strike="noStrike" cap="none">
              <a:solidFill>
                <a:srgbClr val="000000"/>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2000"/>
              <a:buFont typeface="Arial"/>
              <a:buNone/>
            </a:pPr>
            <a:endParaRPr sz="2000" b="1" i="0" u="none" strike="noStrike" cap="none">
              <a:solidFill>
                <a:srgbClr val="000000"/>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2000"/>
              <a:buFont typeface="Arial"/>
              <a:buNone/>
            </a:pPr>
            <a:endParaRPr sz="2000" b="1" i="0" u="none" strike="noStrike" cap="none">
              <a:solidFill>
                <a:srgbClr val="000000"/>
              </a:solidFill>
              <a:latin typeface="Calibri"/>
              <a:ea typeface="Calibri"/>
              <a:cs typeface="Calibri"/>
              <a:sym typeface="Calibri"/>
            </a:endParaRPr>
          </a:p>
        </p:txBody>
      </p:sp>
      <p:pic>
        <p:nvPicPr>
          <p:cNvPr id="525" name="Google Shape;525;p34"/>
          <p:cNvPicPr preferRelativeResize="0"/>
          <p:nvPr/>
        </p:nvPicPr>
        <p:blipFill rotWithShape="1">
          <a:blip r:embed="rId4">
            <a:alphaModFix/>
          </a:blip>
          <a:srcRect l="4807"/>
          <a:stretch/>
        </p:blipFill>
        <p:spPr>
          <a:xfrm>
            <a:off x="1822116" y="3728183"/>
            <a:ext cx="3887346" cy="2554545"/>
          </a:xfrm>
          <a:prstGeom prst="rect">
            <a:avLst/>
          </a:prstGeom>
          <a:noFill/>
          <a:ln>
            <a:noFill/>
          </a:ln>
        </p:spPr>
      </p:pic>
      <p:pic>
        <p:nvPicPr>
          <p:cNvPr id="526" name="Google Shape;526;p34"/>
          <p:cNvPicPr preferRelativeResize="0"/>
          <p:nvPr/>
        </p:nvPicPr>
        <p:blipFill rotWithShape="1">
          <a:blip r:embed="rId5">
            <a:alphaModFix/>
          </a:blip>
          <a:srcRect/>
          <a:stretch/>
        </p:blipFill>
        <p:spPr>
          <a:xfrm>
            <a:off x="5855523" y="3728183"/>
            <a:ext cx="5807526" cy="2554545"/>
          </a:xfrm>
          <a:prstGeom prst="rect">
            <a:avLst/>
          </a:prstGeom>
          <a:noFill/>
          <a:ln>
            <a:noFill/>
          </a:ln>
        </p:spPr>
      </p:pic>
      <p:pic>
        <p:nvPicPr>
          <p:cNvPr id="527" name="Google Shape;527;p34" descr="IDDSI - Home"/>
          <p:cNvPicPr preferRelativeResize="0"/>
          <p:nvPr/>
        </p:nvPicPr>
        <p:blipFill rotWithShape="1">
          <a:blip r:embed="rId6">
            <a:alphaModFix/>
          </a:blip>
          <a:srcRect/>
          <a:stretch/>
        </p:blipFill>
        <p:spPr>
          <a:xfrm>
            <a:off x="9552384" y="404664"/>
            <a:ext cx="2110665" cy="701056"/>
          </a:xfrm>
          <a:prstGeom prst="rect">
            <a:avLst/>
          </a:prstGeom>
          <a:noFill/>
          <a:ln>
            <a:noFill/>
          </a:ln>
        </p:spPr>
      </p:pic>
      <p:sp>
        <p:nvSpPr>
          <p:cNvPr id="528" name="Google Shape;528;p34"/>
          <p:cNvSpPr txBox="1"/>
          <p:nvPr/>
        </p:nvSpPr>
        <p:spPr>
          <a:xfrm>
            <a:off x="5855523" y="6453336"/>
            <a:ext cx="6168008" cy="338554"/>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800"/>
              <a:buFont typeface="Arial"/>
              <a:buNone/>
            </a:pPr>
            <a:r>
              <a:rPr lang="es-ES" sz="800" b="0" i="0" u="none" strike="noStrike" cap="none">
                <a:solidFill>
                  <a:schemeClr val="dk2"/>
                </a:solidFill>
                <a:latin typeface="Arial"/>
                <a:ea typeface="Arial"/>
                <a:cs typeface="Arial"/>
                <a:sym typeface="Arial"/>
              </a:rPr>
              <a:t>IDDSI. </a:t>
            </a:r>
            <a:r>
              <a:rPr lang="es-ES" sz="800" b="0" i="0" u="sng" strike="noStrike" cap="none">
                <a:solidFill>
                  <a:schemeClr val="dk2"/>
                </a:solidFill>
                <a:latin typeface="Arial"/>
                <a:ea typeface="Arial"/>
                <a:cs typeface="Arial"/>
                <a:sym typeface="Arial"/>
                <a:hlinkClick r:id="rId7">
                  <a:extLst>
                    <a:ext uri="{A12FA001-AC4F-418D-AE19-62706E023703}">
                      <ahyp:hlinkClr xmlns:ahyp="http://schemas.microsoft.com/office/drawing/2018/hyperlinkcolor" val="tx"/>
                    </a:ext>
                  </a:extLst>
                </a:hlinkClick>
              </a:rPr>
              <a:t>https://iddsi.org/IDDSI/media/images/Translations/IDDSI_</a:t>
            </a:r>
            <a:endParaRPr sz="800" b="0" i="0" u="none" strike="noStrike" cap="none">
              <a:solidFill>
                <a:schemeClr val="dk2"/>
              </a:solidFill>
              <a:latin typeface="Arial"/>
              <a:ea typeface="Arial"/>
              <a:cs typeface="Arial"/>
              <a:sym typeface="Arial"/>
            </a:endParaRPr>
          </a:p>
          <a:p>
            <a:pPr marL="0" marR="0" lvl="0" indent="0" algn="r" rtl="0">
              <a:lnSpc>
                <a:spcPct val="100000"/>
              </a:lnSpc>
              <a:spcBef>
                <a:spcPts val="0"/>
              </a:spcBef>
              <a:spcAft>
                <a:spcPts val="0"/>
              </a:spcAft>
              <a:buClr>
                <a:srgbClr val="000000"/>
              </a:buClr>
              <a:buSzPts val="800"/>
              <a:buFont typeface="Arial"/>
              <a:buNone/>
            </a:pPr>
            <a:endParaRPr sz="800" b="0" i="0" u="none" strike="noStrike" cap="none">
              <a:solidFill>
                <a:schemeClr val="dk2"/>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32"/>
        <p:cNvGrpSpPr/>
        <p:nvPr/>
      </p:nvGrpSpPr>
      <p:grpSpPr>
        <a:xfrm>
          <a:off x="0" y="0"/>
          <a:ext cx="0" cy="0"/>
          <a:chOff x="0" y="0"/>
          <a:chExt cx="0" cy="0"/>
        </a:xfrm>
      </p:grpSpPr>
      <p:sp>
        <p:nvSpPr>
          <p:cNvPr id="533" name="Google Shape;533;p35"/>
          <p:cNvSpPr/>
          <p:nvPr/>
        </p:nvSpPr>
        <p:spPr>
          <a:xfrm>
            <a:off x="0" y="1"/>
            <a:ext cx="1595017" cy="6857999"/>
          </a:xfrm>
          <a:prstGeom prst="rect">
            <a:avLst/>
          </a:prstGeom>
          <a:solidFill>
            <a:srgbClr val="2F5496"/>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600"/>
              <a:buFont typeface="Arial"/>
              <a:buNone/>
            </a:pPr>
            <a:endParaRPr sz="1600" b="1" i="0" u="none" strike="noStrike" cap="none">
              <a:solidFill>
                <a:schemeClr val="lt1"/>
              </a:solidFill>
              <a:latin typeface="Calibri"/>
              <a:ea typeface="Calibri"/>
              <a:cs typeface="Calibri"/>
              <a:sym typeface="Calibri"/>
            </a:endParaRPr>
          </a:p>
        </p:txBody>
      </p:sp>
      <p:pic>
        <p:nvPicPr>
          <p:cNvPr id="534" name="Google Shape;534;p35"/>
          <p:cNvPicPr preferRelativeResize="0"/>
          <p:nvPr/>
        </p:nvPicPr>
        <p:blipFill rotWithShape="1">
          <a:blip r:embed="rId3">
            <a:alphaModFix/>
          </a:blip>
          <a:srcRect r="78648"/>
          <a:stretch/>
        </p:blipFill>
        <p:spPr>
          <a:xfrm>
            <a:off x="123620" y="5222806"/>
            <a:ext cx="1347775" cy="1411205"/>
          </a:xfrm>
          <a:prstGeom prst="rect">
            <a:avLst/>
          </a:prstGeom>
          <a:noFill/>
          <a:ln>
            <a:noFill/>
          </a:ln>
        </p:spPr>
      </p:pic>
      <p:sp>
        <p:nvSpPr>
          <p:cNvPr id="535" name="Google Shape;535;p35"/>
          <p:cNvSpPr txBox="1"/>
          <p:nvPr/>
        </p:nvSpPr>
        <p:spPr>
          <a:xfrm rot="-5400000">
            <a:off x="-1705369" y="2543694"/>
            <a:ext cx="5005751" cy="64633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600"/>
              <a:buFont typeface="Arial"/>
              <a:buNone/>
            </a:pPr>
            <a:r>
              <a:rPr lang="es-ES" sz="3600" b="1" i="0" u="none" strike="noStrike" cap="none">
                <a:solidFill>
                  <a:schemeClr val="lt1"/>
                </a:solidFill>
                <a:latin typeface="Calibri"/>
                <a:ea typeface="Calibri"/>
                <a:cs typeface="Calibri"/>
                <a:sym typeface="Calibri"/>
              </a:rPr>
              <a:t>DISFAGIA - NUTRICIÓN</a:t>
            </a:r>
            <a:endParaRPr sz="3600" b="1" i="0" u="none" strike="noStrike" cap="none">
              <a:solidFill>
                <a:schemeClr val="lt1"/>
              </a:solidFill>
              <a:latin typeface="Calibri"/>
              <a:ea typeface="Calibri"/>
              <a:cs typeface="Calibri"/>
              <a:sym typeface="Calibri"/>
            </a:endParaRPr>
          </a:p>
        </p:txBody>
      </p:sp>
      <p:sp>
        <p:nvSpPr>
          <p:cNvPr id="536" name="Google Shape;536;p35"/>
          <p:cNvSpPr txBox="1"/>
          <p:nvPr/>
        </p:nvSpPr>
        <p:spPr>
          <a:xfrm>
            <a:off x="1945738" y="363984"/>
            <a:ext cx="7132301" cy="9540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s-ES" sz="2800" b="1" i="0" u="none" strike="noStrike" cap="none">
                <a:solidFill>
                  <a:srgbClr val="000000"/>
                </a:solidFill>
                <a:latin typeface="Calibri"/>
                <a:ea typeface="Calibri"/>
                <a:cs typeface="Calibri"/>
                <a:sym typeface="Calibri"/>
              </a:rPr>
              <a:t>MÉTODOS DE PRUEBA A UTILIZAR CON EL MARCO DE LA IDDSI PARA ALIMENTOS</a:t>
            </a:r>
            <a:endParaRPr sz="2800" b="0" i="0" u="none" strike="noStrike" cap="none">
              <a:solidFill>
                <a:srgbClr val="000000"/>
              </a:solidFill>
              <a:latin typeface="Calibri"/>
              <a:ea typeface="Calibri"/>
              <a:cs typeface="Calibri"/>
              <a:sym typeface="Calibri"/>
            </a:endParaRPr>
          </a:p>
        </p:txBody>
      </p:sp>
      <p:pic>
        <p:nvPicPr>
          <p:cNvPr id="537" name="Google Shape;537;p35" descr="https://lh6.googleusercontent.com/t0R7o9_92s5sFoe3oGoyVQzEw0bbHjK9PpZcelGMy7dDd2eSuVu8V6xQGeQyCgOQEN-iSwxmNvaJbvMC7BVe8Ev2Pt2NUznkWJk2sHtWtMtD8ThvNZnNJv-Eg0QYPe2ChC5JKgo=s0"/>
          <p:cNvPicPr preferRelativeResize="0"/>
          <p:nvPr/>
        </p:nvPicPr>
        <p:blipFill rotWithShape="1">
          <a:blip r:embed="rId4">
            <a:alphaModFix/>
          </a:blip>
          <a:srcRect l="11776" r="10232" b="3927"/>
          <a:stretch/>
        </p:blipFill>
        <p:spPr>
          <a:xfrm>
            <a:off x="7985207" y="1370479"/>
            <a:ext cx="3768967" cy="4265210"/>
          </a:xfrm>
          <a:prstGeom prst="rect">
            <a:avLst/>
          </a:prstGeom>
          <a:noFill/>
          <a:ln>
            <a:noFill/>
          </a:ln>
        </p:spPr>
      </p:pic>
      <p:sp>
        <p:nvSpPr>
          <p:cNvPr id="538" name="Google Shape;538;p35"/>
          <p:cNvSpPr/>
          <p:nvPr/>
        </p:nvSpPr>
        <p:spPr>
          <a:xfrm>
            <a:off x="1889208" y="1589790"/>
            <a:ext cx="6096000" cy="397031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s-ES" sz="1800" b="1" i="0" u="none" strike="noStrike" cap="none">
                <a:solidFill>
                  <a:srgbClr val="000000"/>
                </a:solidFill>
                <a:latin typeface="Calibri"/>
                <a:ea typeface="Calibri"/>
                <a:cs typeface="Calibri"/>
                <a:sym typeface="Calibri"/>
              </a:rPr>
              <a:t>Prueba de inclinación de cuchara</a:t>
            </a:r>
            <a:endParaRPr sz="18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800"/>
              <a:buFont typeface="Arial"/>
              <a:buNone/>
            </a:pPr>
            <a:r>
              <a:rPr lang="es-ES" sz="1800" b="0" i="0" u="none" strike="noStrike" cap="none">
                <a:solidFill>
                  <a:srgbClr val="000000"/>
                </a:solidFill>
                <a:latin typeface="Calibri"/>
                <a:ea typeface="Calibri"/>
                <a:cs typeface="Calibri"/>
                <a:sym typeface="Calibri"/>
              </a:rPr>
              <a:t>Se emplea para determinar la adhesión (adhesividad) y habilidad de la muestra para permanecer junta (cohesividad).</a:t>
            </a:r>
            <a:endParaRPr sz="18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800"/>
              <a:buFont typeface="Arial"/>
              <a:buNone/>
            </a:pPr>
            <a:r>
              <a:rPr lang="es-ES" sz="1800" b="0" i="0" u="none" strike="noStrike" cap="none">
                <a:solidFill>
                  <a:srgbClr val="000000"/>
                </a:solidFill>
                <a:latin typeface="Calibri"/>
                <a:ea typeface="Calibri"/>
                <a:cs typeface="Calibri"/>
                <a:sym typeface="Calibri"/>
              </a:rPr>
              <a:t>Se usa principalmente para medir muestras en los Niveles 4 y 5.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s-ES" sz="1800" b="0" i="0" u="none" strike="noStrike" cap="none">
                <a:solidFill>
                  <a:srgbClr val="000000"/>
                </a:solidFill>
                <a:latin typeface="Calibri"/>
                <a:ea typeface="Calibri"/>
                <a:cs typeface="Calibri"/>
                <a:sym typeface="Calibri"/>
              </a:rPr>
              <a:t>Una cucharada llena de muestra debe:</a:t>
            </a:r>
            <a:endParaRPr sz="18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800"/>
              <a:buFont typeface="Arial"/>
              <a:buNone/>
            </a:pPr>
            <a:r>
              <a:rPr lang="es-ES" sz="1800" b="0" i="0" u="none" strike="noStrike" cap="none">
                <a:solidFill>
                  <a:srgbClr val="000000"/>
                </a:solidFill>
                <a:latin typeface="Calibri"/>
                <a:ea typeface="Calibri"/>
                <a:cs typeface="Calibri"/>
                <a:sym typeface="Calibri"/>
              </a:rPr>
              <a:t>-Ser bastante cohesiva para mantener su forma sobre la cuchara.</a:t>
            </a:r>
            <a:endParaRPr sz="18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800"/>
              <a:buFont typeface="Arial"/>
              <a:buNone/>
            </a:pPr>
            <a:r>
              <a:rPr lang="es-ES" sz="1800" b="0" i="0" u="none" strike="noStrike" cap="none">
                <a:solidFill>
                  <a:srgbClr val="000000"/>
                </a:solidFill>
                <a:latin typeface="Calibri"/>
                <a:ea typeface="Calibri"/>
                <a:cs typeface="Calibri"/>
                <a:sym typeface="Calibri"/>
              </a:rPr>
              <a:t>-Caer de la cuchara si ésta se inclina lateralmente, se sacude de modo ligero o se gira.</a:t>
            </a:r>
            <a:endParaRPr sz="18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800"/>
              <a:buFont typeface="Arial"/>
              <a:buNone/>
            </a:pPr>
            <a:r>
              <a:rPr lang="es-ES" sz="1800" b="0" i="0" u="none" strike="noStrike" cap="none">
                <a:solidFill>
                  <a:srgbClr val="000000"/>
                </a:solidFill>
                <a:latin typeface="Calibri"/>
                <a:ea typeface="Calibri"/>
                <a:cs typeface="Calibri"/>
                <a:sym typeface="Calibri"/>
              </a:rPr>
              <a:t>-Deslizarse de la cuchara con facilidad dejando una pequeña cantidad de alimento sobre el cubierto; la muestra no debe ser pegajosa.</a:t>
            </a:r>
            <a:endParaRPr sz="18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800"/>
              <a:buFont typeface="Arial"/>
              <a:buNone/>
            </a:pPr>
            <a:r>
              <a:rPr lang="es-ES" sz="1800" b="0" i="0" u="none" strike="noStrike" cap="none">
                <a:solidFill>
                  <a:srgbClr val="000000"/>
                </a:solidFill>
                <a:latin typeface="Calibri"/>
                <a:ea typeface="Calibri"/>
                <a:cs typeface="Calibri"/>
                <a:sym typeface="Calibri"/>
              </a:rPr>
              <a:t>-Dispersarse o caer de manera muy ligera sobre un plato plano.</a:t>
            </a:r>
            <a:endParaRPr sz="1400" b="0" i="0" u="none" strike="noStrike" cap="none">
              <a:solidFill>
                <a:srgbClr val="000000"/>
              </a:solidFill>
              <a:latin typeface="Arial"/>
              <a:ea typeface="Arial"/>
              <a:cs typeface="Arial"/>
              <a:sym typeface="Arial"/>
            </a:endParaRPr>
          </a:p>
        </p:txBody>
      </p:sp>
      <p:pic>
        <p:nvPicPr>
          <p:cNvPr id="539" name="Google Shape;539;p35" descr="IDDSI - Home"/>
          <p:cNvPicPr preferRelativeResize="0"/>
          <p:nvPr/>
        </p:nvPicPr>
        <p:blipFill rotWithShape="1">
          <a:blip r:embed="rId5">
            <a:alphaModFix/>
          </a:blip>
          <a:srcRect/>
          <a:stretch/>
        </p:blipFill>
        <p:spPr>
          <a:xfrm>
            <a:off x="9552384" y="404664"/>
            <a:ext cx="2110665" cy="701056"/>
          </a:xfrm>
          <a:prstGeom prst="rect">
            <a:avLst/>
          </a:prstGeom>
          <a:noFill/>
          <a:ln>
            <a:noFill/>
          </a:ln>
        </p:spPr>
      </p:pic>
      <p:sp>
        <p:nvSpPr>
          <p:cNvPr id="540" name="Google Shape;540;p35"/>
          <p:cNvSpPr txBox="1"/>
          <p:nvPr/>
        </p:nvSpPr>
        <p:spPr>
          <a:xfrm>
            <a:off x="5900372" y="6324739"/>
            <a:ext cx="6168008" cy="338554"/>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800"/>
              <a:buFont typeface="Arial"/>
              <a:buNone/>
            </a:pPr>
            <a:r>
              <a:rPr lang="es-ES" sz="800" b="0" i="0" u="none" strike="noStrike" cap="none">
                <a:solidFill>
                  <a:srgbClr val="000000"/>
                </a:solidFill>
                <a:latin typeface="Arial"/>
                <a:ea typeface="Arial"/>
                <a:cs typeface="Arial"/>
                <a:sym typeface="Arial"/>
              </a:rPr>
              <a:t>IDDSI. </a:t>
            </a:r>
            <a:r>
              <a:rPr lang="es-ES" sz="800" b="0" i="0" u="sng" strike="noStrike" cap="none">
                <a:solidFill>
                  <a:srgbClr val="000000"/>
                </a:solidFill>
                <a:latin typeface="Arial"/>
                <a:ea typeface="Arial"/>
                <a:cs typeface="Arial"/>
                <a:sym typeface="Arial"/>
                <a:hlinkClick r:id="rId6">
                  <a:extLst>
                    <a:ext uri="{A12FA001-AC4F-418D-AE19-62706E023703}">
                      <ahyp:hlinkClr xmlns:ahyp="http://schemas.microsoft.com/office/drawing/2018/hyperlinkcolor" val="tx"/>
                    </a:ext>
                  </a:extLst>
                </a:hlinkClick>
              </a:rPr>
              <a:t>https://iddsi.org/IDDSI/media/images/Translations/IDDSI_</a:t>
            </a:r>
            <a:endParaRPr sz="800" b="0" i="0" u="none" strike="noStrike" cap="none">
              <a:solidFill>
                <a:srgbClr val="000000"/>
              </a:solidFill>
              <a:latin typeface="Arial"/>
              <a:ea typeface="Arial"/>
              <a:cs typeface="Arial"/>
              <a:sym typeface="Arial"/>
            </a:endParaRPr>
          </a:p>
          <a:p>
            <a:pPr marL="0" marR="0" lvl="0" indent="0" algn="r" rtl="0">
              <a:lnSpc>
                <a:spcPct val="100000"/>
              </a:lnSpc>
              <a:spcBef>
                <a:spcPts val="0"/>
              </a:spcBef>
              <a:spcAft>
                <a:spcPts val="0"/>
              </a:spcAft>
              <a:buClr>
                <a:srgbClr val="000000"/>
              </a:buClr>
              <a:buSzPts val="800"/>
              <a:buFont typeface="Arial"/>
              <a:buNone/>
            </a:pPr>
            <a:endParaRPr sz="800" b="0" i="0" u="none" strike="noStrike" cap="none">
              <a:solidFill>
                <a:srgbClr val="000000"/>
              </a:solidFill>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44"/>
        <p:cNvGrpSpPr/>
        <p:nvPr/>
      </p:nvGrpSpPr>
      <p:grpSpPr>
        <a:xfrm>
          <a:off x="0" y="0"/>
          <a:ext cx="0" cy="0"/>
          <a:chOff x="0" y="0"/>
          <a:chExt cx="0" cy="0"/>
        </a:xfrm>
      </p:grpSpPr>
      <p:sp>
        <p:nvSpPr>
          <p:cNvPr id="545" name="Google Shape;545;p36"/>
          <p:cNvSpPr/>
          <p:nvPr/>
        </p:nvSpPr>
        <p:spPr>
          <a:xfrm>
            <a:off x="0" y="1"/>
            <a:ext cx="1595017" cy="6857999"/>
          </a:xfrm>
          <a:prstGeom prst="rect">
            <a:avLst/>
          </a:prstGeom>
          <a:solidFill>
            <a:srgbClr val="2F5496"/>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600"/>
              <a:buFont typeface="Arial"/>
              <a:buNone/>
            </a:pPr>
            <a:endParaRPr sz="1600" b="1" i="0" u="none" strike="noStrike" cap="none">
              <a:solidFill>
                <a:schemeClr val="lt1"/>
              </a:solidFill>
              <a:latin typeface="Calibri"/>
              <a:ea typeface="Calibri"/>
              <a:cs typeface="Calibri"/>
              <a:sym typeface="Calibri"/>
            </a:endParaRPr>
          </a:p>
        </p:txBody>
      </p:sp>
      <p:pic>
        <p:nvPicPr>
          <p:cNvPr id="546" name="Google Shape;546;p36"/>
          <p:cNvPicPr preferRelativeResize="0"/>
          <p:nvPr/>
        </p:nvPicPr>
        <p:blipFill rotWithShape="1">
          <a:blip r:embed="rId3">
            <a:alphaModFix/>
          </a:blip>
          <a:srcRect r="78648"/>
          <a:stretch/>
        </p:blipFill>
        <p:spPr>
          <a:xfrm>
            <a:off x="123620" y="5222806"/>
            <a:ext cx="1347775" cy="1411205"/>
          </a:xfrm>
          <a:prstGeom prst="rect">
            <a:avLst/>
          </a:prstGeom>
          <a:noFill/>
          <a:ln>
            <a:noFill/>
          </a:ln>
        </p:spPr>
      </p:pic>
      <p:sp>
        <p:nvSpPr>
          <p:cNvPr id="547" name="Google Shape;547;p36"/>
          <p:cNvSpPr txBox="1"/>
          <p:nvPr/>
        </p:nvSpPr>
        <p:spPr>
          <a:xfrm rot="-5400000">
            <a:off x="-1705369" y="2543694"/>
            <a:ext cx="5005751" cy="64633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600"/>
              <a:buFont typeface="Arial"/>
              <a:buNone/>
            </a:pPr>
            <a:r>
              <a:rPr lang="es-ES" sz="3600" b="1" i="0" u="none" strike="noStrike" cap="none">
                <a:solidFill>
                  <a:schemeClr val="lt1"/>
                </a:solidFill>
                <a:latin typeface="Calibri"/>
                <a:ea typeface="Calibri"/>
                <a:cs typeface="Calibri"/>
                <a:sym typeface="Calibri"/>
              </a:rPr>
              <a:t>DISFAGIA - NUTRICIÓN</a:t>
            </a:r>
            <a:endParaRPr sz="3600" b="1" i="0" u="none" strike="noStrike" cap="none">
              <a:solidFill>
                <a:schemeClr val="lt1"/>
              </a:solidFill>
              <a:latin typeface="Calibri"/>
              <a:ea typeface="Calibri"/>
              <a:cs typeface="Calibri"/>
              <a:sym typeface="Calibri"/>
            </a:endParaRPr>
          </a:p>
        </p:txBody>
      </p:sp>
      <p:sp>
        <p:nvSpPr>
          <p:cNvPr id="548" name="Google Shape;548;p36"/>
          <p:cNvSpPr txBox="1"/>
          <p:nvPr/>
        </p:nvSpPr>
        <p:spPr>
          <a:xfrm>
            <a:off x="1886011" y="287227"/>
            <a:ext cx="7666373" cy="15696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s-ES" sz="3200" b="1" i="0" u="none" strike="noStrike" cap="none">
                <a:solidFill>
                  <a:srgbClr val="000000"/>
                </a:solidFill>
                <a:latin typeface="Arial"/>
                <a:ea typeface="Arial"/>
                <a:cs typeface="Arial"/>
                <a:sym typeface="Arial"/>
              </a:rPr>
              <a:t>EVALUACIÓN DE LA TEXTURA DE ALIMENTOS SUAVES, FIRMES Y DUROS</a:t>
            </a:r>
            <a:endParaRPr sz="3200" b="1" i="0" u="none" strike="noStrike" cap="none">
              <a:solidFill>
                <a:schemeClr val="dk1"/>
              </a:solidFill>
              <a:latin typeface="Calibri"/>
              <a:ea typeface="Calibri"/>
              <a:cs typeface="Calibri"/>
              <a:sym typeface="Calibri"/>
            </a:endParaRPr>
          </a:p>
        </p:txBody>
      </p:sp>
      <p:sp>
        <p:nvSpPr>
          <p:cNvPr id="549" name="Google Shape;549;p36"/>
          <p:cNvSpPr/>
          <p:nvPr/>
        </p:nvSpPr>
        <p:spPr>
          <a:xfrm>
            <a:off x="1822116" y="2002844"/>
            <a:ext cx="7499166" cy="477053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ES" sz="1600" b="1" i="0" u="none" strike="noStrike" cap="none">
                <a:solidFill>
                  <a:srgbClr val="000000"/>
                </a:solidFill>
                <a:latin typeface="Arial"/>
                <a:ea typeface="Arial"/>
                <a:cs typeface="Arial"/>
                <a:sym typeface="Arial"/>
              </a:rPr>
              <a:t>Prueba para el cumplimiento del tamaño de las partículas de 4 mm:</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r>
              <a:rPr lang="es-ES" sz="1600" b="0" i="0" u="none" strike="noStrike" cap="none">
                <a:solidFill>
                  <a:srgbClr val="000000"/>
                </a:solidFill>
                <a:latin typeface="Arial"/>
                <a:ea typeface="Arial"/>
                <a:cs typeface="Arial"/>
                <a:sym typeface="Arial"/>
              </a:rPr>
              <a:t>En adultos  el tamaño promedio de las partículas de los alimentos sólidos masticados previo a la deglución es de 2-4 mm .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r>
              <a:rPr lang="es-ES" sz="1600" b="0" i="0" u="none" strike="noStrike" cap="none">
                <a:solidFill>
                  <a:srgbClr val="000000"/>
                </a:solidFill>
                <a:latin typeface="Arial"/>
                <a:ea typeface="Arial"/>
                <a:cs typeface="Arial"/>
                <a:sym typeface="Arial"/>
              </a:rPr>
              <a:t>Ranuras entre los dientes de un tenedor metálico estándar miden 4 mm.</a:t>
            </a:r>
            <a:endParaRPr sz="16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r>
              <a:rPr lang="es-ES" sz="1600" b="0" i="0" u="none" strike="noStrike" cap="none">
                <a:solidFill>
                  <a:srgbClr val="000000"/>
                </a:solidFill>
                <a:latin typeface="Arial"/>
                <a:ea typeface="Arial"/>
                <a:cs typeface="Arial"/>
                <a:sym typeface="Arial"/>
              </a:rPr>
              <a:t>Se usan para evaluar el tamaño de las partículas en el </a:t>
            </a:r>
            <a:r>
              <a:rPr lang="es-ES" sz="1600" b="1" i="0" u="none" strike="noStrike" cap="none">
                <a:solidFill>
                  <a:srgbClr val="000000"/>
                </a:solidFill>
                <a:latin typeface="Arial"/>
                <a:ea typeface="Arial"/>
                <a:cs typeface="Arial"/>
                <a:sym typeface="Arial"/>
              </a:rPr>
              <a:t>Nivel 5 - Picada y húmeda.</a:t>
            </a:r>
            <a:r>
              <a:rPr lang="es-ES" sz="16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r>
              <a:rPr lang="es-ES" sz="1600" b="0" i="0" u="none" strike="noStrike" cap="none">
                <a:solidFill>
                  <a:srgbClr val="000000"/>
                </a:solidFill>
                <a:latin typeface="Arial"/>
                <a:ea typeface="Arial"/>
                <a:cs typeface="Arial"/>
                <a:sym typeface="Arial"/>
              </a:rPr>
              <a:t>En pediatría se emplea como referencia el ancho de la uña del dedo meñique ,  para predecir el diámetro interno del tubo endotraqueal en la población pediátrica.</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rgbClr val="000000"/>
              </a:solidFill>
              <a:latin typeface="Arial"/>
              <a:ea typeface="Arial"/>
              <a:cs typeface="Arial"/>
              <a:sym typeface="Arial"/>
            </a:endParaRPr>
          </a:p>
        </p:txBody>
      </p:sp>
      <p:pic>
        <p:nvPicPr>
          <p:cNvPr id="550" name="Google Shape;550;p36"/>
          <p:cNvPicPr preferRelativeResize="0"/>
          <p:nvPr/>
        </p:nvPicPr>
        <p:blipFill rotWithShape="1">
          <a:blip r:embed="rId4">
            <a:alphaModFix/>
          </a:blip>
          <a:srcRect/>
          <a:stretch/>
        </p:blipFill>
        <p:spPr>
          <a:xfrm>
            <a:off x="8688721" y="2241172"/>
            <a:ext cx="3362325" cy="2452126"/>
          </a:xfrm>
          <a:prstGeom prst="rect">
            <a:avLst/>
          </a:prstGeom>
          <a:noFill/>
          <a:ln>
            <a:noFill/>
          </a:ln>
        </p:spPr>
      </p:pic>
      <p:pic>
        <p:nvPicPr>
          <p:cNvPr id="551" name="Google Shape;551;p36" descr="IDDSI - Home"/>
          <p:cNvPicPr preferRelativeResize="0"/>
          <p:nvPr/>
        </p:nvPicPr>
        <p:blipFill rotWithShape="1">
          <a:blip r:embed="rId5">
            <a:alphaModFix/>
          </a:blip>
          <a:srcRect/>
          <a:stretch/>
        </p:blipFill>
        <p:spPr>
          <a:xfrm>
            <a:off x="9552384" y="404664"/>
            <a:ext cx="2110665" cy="701056"/>
          </a:xfrm>
          <a:prstGeom prst="rect">
            <a:avLst/>
          </a:prstGeom>
          <a:noFill/>
          <a:ln>
            <a:noFill/>
          </a:ln>
        </p:spPr>
      </p:pic>
      <p:sp>
        <p:nvSpPr>
          <p:cNvPr id="552" name="Google Shape;552;p36"/>
          <p:cNvSpPr txBox="1"/>
          <p:nvPr/>
        </p:nvSpPr>
        <p:spPr>
          <a:xfrm>
            <a:off x="6023992" y="6250161"/>
            <a:ext cx="6168008" cy="338554"/>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800"/>
              <a:buFont typeface="Arial"/>
              <a:buNone/>
            </a:pPr>
            <a:r>
              <a:rPr lang="es-ES" sz="800" b="0" i="0" u="none" strike="noStrike" cap="none">
                <a:solidFill>
                  <a:schemeClr val="dk2"/>
                </a:solidFill>
                <a:latin typeface="Arial"/>
                <a:ea typeface="Arial"/>
                <a:cs typeface="Arial"/>
                <a:sym typeface="Arial"/>
              </a:rPr>
              <a:t>IDDSI. </a:t>
            </a:r>
            <a:r>
              <a:rPr lang="es-ES" sz="800" b="0" i="0" u="sng" strike="noStrike" cap="none">
                <a:solidFill>
                  <a:schemeClr val="dk2"/>
                </a:solidFill>
                <a:latin typeface="Arial"/>
                <a:ea typeface="Arial"/>
                <a:cs typeface="Arial"/>
                <a:sym typeface="Arial"/>
                <a:hlinkClick r:id="rId6">
                  <a:extLst>
                    <a:ext uri="{A12FA001-AC4F-418D-AE19-62706E023703}">
                      <ahyp:hlinkClr xmlns:ahyp="http://schemas.microsoft.com/office/drawing/2018/hyperlinkcolor" val="tx"/>
                    </a:ext>
                  </a:extLst>
                </a:hlinkClick>
              </a:rPr>
              <a:t>https://iddsi.org/IDDSI/media/images/Translations/IDDSI_</a:t>
            </a:r>
            <a:endParaRPr sz="800" b="0" i="0" u="none" strike="noStrike" cap="none">
              <a:solidFill>
                <a:schemeClr val="dk2"/>
              </a:solidFill>
              <a:latin typeface="Arial"/>
              <a:ea typeface="Arial"/>
              <a:cs typeface="Arial"/>
              <a:sym typeface="Arial"/>
            </a:endParaRPr>
          </a:p>
          <a:p>
            <a:pPr marL="0" marR="0" lvl="0" indent="0" algn="r" rtl="0">
              <a:lnSpc>
                <a:spcPct val="100000"/>
              </a:lnSpc>
              <a:spcBef>
                <a:spcPts val="0"/>
              </a:spcBef>
              <a:spcAft>
                <a:spcPts val="0"/>
              </a:spcAft>
              <a:buClr>
                <a:srgbClr val="000000"/>
              </a:buClr>
              <a:buSzPts val="800"/>
              <a:buFont typeface="Arial"/>
              <a:buNone/>
            </a:pPr>
            <a:endParaRPr sz="800" b="0" i="0" u="none" strike="noStrike" cap="none">
              <a:solidFill>
                <a:schemeClr val="dk2"/>
              </a:solidFill>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56"/>
        <p:cNvGrpSpPr/>
        <p:nvPr/>
      </p:nvGrpSpPr>
      <p:grpSpPr>
        <a:xfrm>
          <a:off x="0" y="0"/>
          <a:ext cx="0" cy="0"/>
          <a:chOff x="0" y="0"/>
          <a:chExt cx="0" cy="0"/>
        </a:xfrm>
      </p:grpSpPr>
      <p:sp>
        <p:nvSpPr>
          <p:cNvPr id="557" name="Google Shape;557;p37"/>
          <p:cNvSpPr/>
          <p:nvPr/>
        </p:nvSpPr>
        <p:spPr>
          <a:xfrm>
            <a:off x="0" y="1"/>
            <a:ext cx="1595017" cy="6857999"/>
          </a:xfrm>
          <a:prstGeom prst="rect">
            <a:avLst/>
          </a:prstGeom>
          <a:solidFill>
            <a:srgbClr val="2F5496"/>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600"/>
              <a:buFont typeface="Arial"/>
              <a:buNone/>
            </a:pPr>
            <a:endParaRPr sz="1600" b="1" i="0" u="none" strike="noStrike" cap="none">
              <a:solidFill>
                <a:schemeClr val="lt1"/>
              </a:solidFill>
              <a:latin typeface="Calibri"/>
              <a:ea typeface="Calibri"/>
              <a:cs typeface="Calibri"/>
              <a:sym typeface="Calibri"/>
            </a:endParaRPr>
          </a:p>
        </p:txBody>
      </p:sp>
      <p:pic>
        <p:nvPicPr>
          <p:cNvPr id="558" name="Google Shape;558;p37"/>
          <p:cNvPicPr preferRelativeResize="0"/>
          <p:nvPr/>
        </p:nvPicPr>
        <p:blipFill rotWithShape="1">
          <a:blip r:embed="rId3">
            <a:alphaModFix/>
          </a:blip>
          <a:srcRect r="78648"/>
          <a:stretch/>
        </p:blipFill>
        <p:spPr>
          <a:xfrm>
            <a:off x="123620" y="5222806"/>
            <a:ext cx="1347775" cy="1411205"/>
          </a:xfrm>
          <a:prstGeom prst="rect">
            <a:avLst/>
          </a:prstGeom>
          <a:noFill/>
          <a:ln>
            <a:noFill/>
          </a:ln>
        </p:spPr>
      </p:pic>
      <p:sp>
        <p:nvSpPr>
          <p:cNvPr id="559" name="Google Shape;559;p37"/>
          <p:cNvSpPr txBox="1"/>
          <p:nvPr/>
        </p:nvSpPr>
        <p:spPr>
          <a:xfrm rot="-5400000">
            <a:off x="-1705369" y="2543694"/>
            <a:ext cx="5005751" cy="64633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600"/>
              <a:buFont typeface="Arial"/>
              <a:buNone/>
            </a:pPr>
            <a:r>
              <a:rPr lang="es-ES" sz="3600" b="1" i="0" u="none" strike="noStrike" cap="none">
                <a:solidFill>
                  <a:schemeClr val="lt1"/>
                </a:solidFill>
                <a:latin typeface="Calibri"/>
                <a:ea typeface="Calibri"/>
                <a:cs typeface="Calibri"/>
                <a:sym typeface="Calibri"/>
              </a:rPr>
              <a:t>DISFAGIA - NUTRICIÓN</a:t>
            </a:r>
            <a:endParaRPr sz="3600" b="1" i="0" u="none" strike="noStrike" cap="none">
              <a:solidFill>
                <a:schemeClr val="lt1"/>
              </a:solidFill>
              <a:latin typeface="Calibri"/>
              <a:ea typeface="Calibri"/>
              <a:cs typeface="Calibri"/>
              <a:sym typeface="Calibri"/>
            </a:endParaRPr>
          </a:p>
        </p:txBody>
      </p:sp>
      <p:sp>
        <p:nvSpPr>
          <p:cNvPr id="560" name="Google Shape;560;p37"/>
          <p:cNvSpPr txBox="1"/>
          <p:nvPr/>
        </p:nvSpPr>
        <p:spPr>
          <a:xfrm>
            <a:off x="2246051" y="363984"/>
            <a:ext cx="9250549" cy="70784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000"/>
              <a:buFont typeface="Arial"/>
              <a:buNone/>
            </a:pPr>
            <a:r>
              <a:rPr lang="es-ES" sz="4000" b="1" i="0" u="none" strike="noStrike" cap="none">
                <a:solidFill>
                  <a:srgbClr val="000000"/>
                </a:solidFill>
                <a:latin typeface="Arial"/>
                <a:ea typeface="Arial"/>
                <a:cs typeface="Arial"/>
                <a:sym typeface="Arial"/>
              </a:rPr>
              <a:t>IDDSI: NIVELES DE CLASIFICACIÓN</a:t>
            </a:r>
            <a:endParaRPr sz="4000" b="0" i="0" u="none" strike="noStrike" cap="none">
              <a:solidFill>
                <a:srgbClr val="000000"/>
              </a:solidFill>
              <a:latin typeface="Arial"/>
              <a:ea typeface="Arial"/>
              <a:cs typeface="Arial"/>
              <a:sym typeface="Arial"/>
            </a:endParaRPr>
          </a:p>
        </p:txBody>
      </p:sp>
      <p:grpSp>
        <p:nvGrpSpPr>
          <p:cNvPr id="561" name="Google Shape;561;p37"/>
          <p:cNvGrpSpPr/>
          <p:nvPr/>
        </p:nvGrpSpPr>
        <p:grpSpPr>
          <a:xfrm>
            <a:off x="1948840" y="1704998"/>
            <a:ext cx="9921995" cy="2756523"/>
            <a:chOff x="3102" y="4190"/>
            <a:chExt cx="9921995" cy="2756523"/>
          </a:xfrm>
        </p:grpSpPr>
        <p:sp>
          <p:nvSpPr>
            <p:cNvPr id="562" name="Google Shape;562;p37"/>
            <p:cNvSpPr/>
            <p:nvPr/>
          </p:nvSpPr>
          <p:spPr>
            <a:xfrm>
              <a:off x="3102" y="4190"/>
              <a:ext cx="3024998" cy="236612"/>
            </a:xfrm>
            <a:prstGeom prst="rect">
              <a:avLst/>
            </a:prstGeom>
            <a:solidFill>
              <a:srgbClr val="4372C3"/>
            </a:solidFill>
            <a:ln w="25400" cap="flat" cmpd="sng">
              <a:solidFill>
                <a:srgbClr val="4372C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3" name="Google Shape;563;p37"/>
            <p:cNvSpPr txBox="1"/>
            <p:nvPr/>
          </p:nvSpPr>
          <p:spPr>
            <a:xfrm>
              <a:off x="3102" y="4190"/>
              <a:ext cx="3024998" cy="236612"/>
            </a:xfrm>
            <a:prstGeom prst="rect">
              <a:avLst/>
            </a:prstGeom>
            <a:noFill/>
            <a:ln>
              <a:noFill/>
            </a:ln>
          </p:spPr>
          <p:txBody>
            <a:bodyPr spcFirstLastPara="1" wrap="square" lIns="64000" tIns="36575" rIns="64000" bIns="36575" anchor="ctr" anchorCtr="0">
              <a:noAutofit/>
            </a:bodyPr>
            <a:lstStyle/>
            <a:p>
              <a:pPr marL="0" marR="0" lvl="0" indent="0" algn="ctr" rtl="0">
                <a:lnSpc>
                  <a:spcPct val="90000"/>
                </a:lnSpc>
                <a:spcBef>
                  <a:spcPts val="0"/>
                </a:spcBef>
                <a:spcAft>
                  <a:spcPts val="0"/>
                </a:spcAft>
                <a:buClr>
                  <a:srgbClr val="000000"/>
                </a:buClr>
                <a:buSzPts val="900"/>
                <a:buFont typeface="Arial"/>
                <a:buNone/>
              </a:pPr>
              <a:r>
                <a:rPr lang="es-ES" sz="900" b="1" i="1" u="none" strike="noStrike" cap="none">
                  <a:solidFill>
                    <a:schemeClr val="lt1"/>
                  </a:solidFill>
                  <a:latin typeface="Arial"/>
                  <a:ea typeface="Arial"/>
                  <a:cs typeface="Arial"/>
                  <a:sym typeface="Arial"/>
                </a:rPr>
                <a:t>Nivel 3 Licuada o moderadamente espesa</a:t>
              </a:r>
              <a:endParaRPr sz="900" b="0" i="0" u="none" strike="noStrike" cap="none">
                <a:solidFill>
                  <a:schemeClr val="lt1"/>
                </a:solidFill>
                <a:latin typeface="Arial"/>
                <a:ea typeface="Arial"/>
                <a:cs typeface="Arial"/>
                <a:sym typeface="Arial"/>
              </a:endParaRPr>
            </a:p>
          </p:txBody>
        </p:sp>
        <p:sp>
          <p:nvSpPr>
            <p:cNvPr id="564" name="Google Shape;564;p37"/>
            <p:cNvSpPr/>
            <p:nvPr/>
          </p:nvSpPr>
          <p:spPr>
            <a:xfrm>
              <a:off x="3102" y="240803"/>
              <a:ext cx="3024998" cy="2519910"/>
            </a:xfrm>
            <a:prstGeom prst="rect">
              <a:avLst/>
            </a:prstGeom>
            <a:solidFill>
              <a:srgbClr val="CCD3EA">
                <a:alpha val="89411"/>
              </a:srgbClr>
            </a:solidFill>
            <a:ln w="25400" cap="flat" cmpd="sng">
              <a:solidFill>
                <a:srgbClr val="CCD3EA">
                  <a:alpha val="89411"/>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5" name="Google Shape;565;p37"/>
            <p:cNvSpPr txBox="1"/>
            <p:nvPr/>
          </p:nvSpPr>
          <p:spPr>
            <a:xfrm>
              <a:off x="3102" y="240803"/>
              <a:ext cx="3024998" cy="2519910"/>
            </a:xfrm>
            <a:prstGeom prst="rect">
              <a:avLst/>
            </a:prstGeom>
            <a:noFill/>
            <a:ln>
              <a:noFill/>
            </a:ln>
          </p:spPr>
          <p:txBody>
            <a:bodyPr spcFirstLastPara="1" wrap="square" lIns="58650" tIns="58650" rIns="78225" bIns="88000" anchor="t" anchorCtr="0">
              <a:noAutofit/>
            </a:bodyPr>
            <a:lstStyle/>
            <a:p>
              <a:pPr marL="57150" marR="0" lvl="1" indent="-69850" algn="l" rtl="0">
                <a:lnSpc>
                  <a:spcPct val="90000"/>
                </a:lnSpc>
                <a:spcBef>
                  <a:spcPts val="0"/>
                </a:spcBef>
                <a:spcAft>
                  <a:spcPts val="0"/>
                </a:spcAft>
                <a:buClr>
                  <a:srgbClr val="000000"/>
                </a:buClr>
                <a:buSzPts val="1100"/>
                <a:buFont typeface="Arial"/>
                <a:buChar char="•"/>
              </a:pPr>
              <a:r>
                <a:rPr lang="es-ES" sz="1100" b="0" i="0" u="none" strike="noStrike" cap="none">
                  <a:solidFill>
                    <a:srgbClr val="000000"/>
                  </a:solidFill>
                  <a:latin typeface="Arial"/>
                  <a:ea typeface="Arial"/>
                  <a:cs typeface="Arial"/>
                  <a:sym typeface="Arial"/>
                </a:rPr>
                <a:t>Puede beberse en vaso o comerse con cuchara, pero no con tenedor. </a:t>
              </a:r>
              <a:endParaRPr sz="1100" b="0" i="0" u="none" strike="noStrike" cap="none">
                <a:solidFill>
                  <a:srgbClr val="000000"/>
                </a:solidFill>
                <a:latin typeface="Arial"/>
                <a:ea typeface="Arial"/>
                <a:cs typeface="Arial"/>
                <a:sym typeface="Arial"/>
              </a:endParaRPr>
            </a:p>
            <a:p>
              <a:pPr marL="57150" marR="0" lvl="1" indent="-69850" algn="l" rtl="0">
                <a:lnSpc>
                  <a:spcPct val="90000"/>
                </a:lnSpc>
                <a:spcBef>
                  <a:spcPts val="165"/>
                </a:spcBef>
                <a:spcAft>
                  <a:spcPts val="0"/>
                </a:spcAft>
                <a:buClr>
                  <a:srgbClr val="000000"/>
                </a:buClr>
                <a:buSzPts val="1100"/>
                <a:buFont typeface="Arial"/>
                <a:buChar char="•"/>
              </a:pPr>
              <a:r>
                <a:rPr lang="es-ES" sz="1100" b="0" i="0" u="none" strike="noStrike" cap="none">
                  <a:solidFill>
                    <a:srgbClr val="000000"/>
                  </a:solidFill>
                  <a:latin typeface="Arial"/>
                  <a:ea typeface="Arial"/>
                  <a:cs typeface="Arial"/>
                  <a:sym typeface="Arial"/>
                </a:rPr>
                <a:t>Requiere cierto esfuerzo para ser succionada a través de una pajita. No logra amontonarse, formar capas o ser moldeada sobre un plato.</a:t>
              </a:r>
              <a:endParaRPr sz="1100" b="0" i="0" u="none" strike="noStrike" cap="none">
                <a:solidFill>
                  <a:srgbClr val="000000"/>
                </a:solidFill>
                <a:latin typeface="Arial"/>
                <a:ea typeface="Arial"/>
                <a:cs typeface="Arial"/>
                <a:sym typeface="Arial"/>
              </a:endParaRPr>
            </a:p>
            <a:p>
              <a:pPr marL="57150" marR="0" lvl="1" indent="-69850" algn="l" rtl="0">
                <a:lnSpc>
                  <a:spcPct val="90000"/>
                </a:lnSpc>
                <a:spcBef>
                  <a:spcPts val="165"/>
                </a:spcBef>
                <a:spcAft>
                  <a:spcPts val="0"/>
                </a:spcAft>
                <a:buClr>
                  <a:srgbClr val="000000"/>
                </a:buClr>
                <a:buSzPts val="1100"/>
                <a:buFont typeface="Arial"/>
                <a:buChar char="•"/>
              </a:pPr>
              <a:r>
                <a:rPr lang="es-ES" sz="1100" b="0" i="0" u="none" strike="noStrike" cap="none">
                  <a:solidFill>
                    <a:srgbClr val="000000"/>
                  </a:solidFill>
                  <a:latin typeface="Arial"/>
                  <a:ea typeface="Arial"/>
                  <a:cs typeface="Arial"/>
                  <a:sym typeface="Arial"/>
                </a:rPr>
                <a:t> No necesita trituración o masticación, puede deglutirse directamente. </a:t>
              </a:r>
              <a:endParaRPr sz="1100" b="0" i="0" u="none" strike="noStrike" cap="none">
                <a:solidFill>
                  <a:srgbClr val="000000"/>
                </a:solidFill>
                <a:latin typeface="Arial"/>
                <a:ea typeface="Arial"/>
                <a:cs typeface="Arial"/>
                <a:sym typeface="Arial"/>
              </a:endParaRPr>
            </a:p>
            <a:p>
              <a:pPr marL="57150" marR="0" lvl="1" indent="-69850" algn="l" rtl="0">
                <a:lnSpc>
                  <a:spcPct val="90000"/>
                </a:lnSpc>
                <a:spcBef>
                  <a:spcPts val="165"/>
                </a:spcBef>
                <a:spcAft>
                  <a:spcPts val="0"/>
                </a:spcAft>
                <a:buClr>
                  <a:srgbClr val="000000"/>
                </a:buClr>
                <a:buSzPts val="1100"/>
                <a:buFont typeface="Arial"/>
                <a:buChar char="•"/>
              </a:pPr>
              <a:r>
                <a:rPr lang="es-ES" sz="1100" b="0" i="0" u="none" strike="noStrike" cap="none">
                  <a:solidFill>
                    <a:srgbClr val="000000"/>
                  </a:solidFill>
                  <a:latin typeface="Arial"/>
                  <a:ea typeface="Arial"/>
                  <a:cs typeface="Arial"/>
                  <a:sym typeface="Arial"/>
                </a:rPr>
                <a:t>Presenta textura homogénea.  </a:t>
              </a:r>
              <a:endParaRPr sz="1100" b="0" i="0" u="none" strike="noStrike" cap="none">
                <a:solidFill>
                  <a:srgbClr val="000000"/>
                </a:solidFill>
                <a:latin typeface="Arial"/>
                <a:ea typeface="Arial"/>
                <a:cs typeface="Arial"/>
                <a:sym typeface="Arial"/>
              </a:endParaRPr>
            </a:p>
            <a:p>
              <a:pPr marL="57150" marR="0" lvl="1" indent="-69850" algn="l" rtl="0">
                <a:lnSpc>
                  <a:spcPct val="90000"/>
                </a:lnSpc>
                <a:spcBef>
                  <a:spcPts val="165"/>
                </a:spcBef>
                <a:spcAft>
                  <a:spcPts val="0"/>
                </a:spcAft>
                <a:buClr>
                  <a:srgbClr val="000000"/>
                </a:buClr>
                <a:buSzPts val="1100"/>
                <a:buFont typeface="Arial"/>
                <a:buChar char="•"/>
              </a:pPr>
              <a:r>
                <a:rPr lang="es-ES" sz="1100" b="0" i="0" u="none" strike="noStrike" cap="none">
                  <a:solidFill>
                    <a:srgbClr val="000000"/>
                  </a:solidFill>
                  <a:latin typeface="Arial"/>
                  <a:ea typeface="Arial"/>
                  <a:cs typeface="Arial"/>
                  <a:sym typeface="Arial"/>
                </a:rPr>
                <a:t>Permanece de 8 ml en la jeringa luego de 10 segundos.</a:t>
              </a:r>
              <a:endParaRPr sz="1400" b="0" i="0" u="none" strike="noStrike" cap="none">
                <a:solidFill>
                  <a:srgbClr val="000000"/>
                </a:solidFill>
                <a:latin typeface="Arial"/>
                <a:ea typeface="Arial"/>
                <a:cs typeface="Arial"/>
                <a:sym typeface="Arial"/>
              </a:endParaRPr>
            </a:p>
            <a:p>
              <a:pPr marL="57150" marR="0" lvl="1" indent="-69850" algn="l" rtl="0">
                <a:lnSpc>
                  <a:spcPct val="90000"/>
                </a:lnSpc>
                <a:spcBef>
                  <a:spcPts val="165"/>
                </a:spcBef>
                <a:spcAft>
                  <a:spcPts val="0"/>
                </a:spcAft>
                <a:buClr>
                  <a:srgbClr val="000000"/>
                </a:buClr>
                <a:buSzPts val="1100"/>
                <a:buFont typeface="Arial"/>
                <a:buChar char="•"/>
              </a:pPr>
              <a:r>
                <a:rPr lang="es-ES" sz="1100" b="0" i="0" u="none" strike="noStrike" cap="none">
                  <a:solidFill>
                    <a:srgbClr val="000000"/>
                  </a:solidFill>
                  <a:latin typeface="Arial"/>
                  <a:ea typeface="Arial"/>
                  <a:cs typeface="Arial"/>
                  <a:sym typeface="Arial"/>
                </a:rPr>
                <a:t>Ejemplo: Puré de frutas, salsas y caldos, almíbar de frutas.</a:t>
              </a:r>
              <a:endParaRPr sz="1100" b="0" i="0" u="none" strike="noStrike" cap="none">
                <a:solidFill>
                  <a:srgbClr val="000000"/>
                </a:solidFill>
                <a:latin typeface="Arial"/>
                <a:ea typeface="Arial"/>
                <a:cs typeface="Arial"/>
                <a:sym typeface="Arial"/>
              </a:endParaRPr>
            </a:p>
            <a:p>
              <a:pPr marL="57150" marR="0" lvl="1" indent="0" algn="l" rtl="0">
                <a:lnSpc>
                  <a:spcPct val="90000"/>
                </a:lnSpc>
                <a:spcBef>
                  <a:spcPts val="165"/>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566" name="Google Shape;566;p37"/>
            <p:cNvSpPr/>
            <p:nvPr/>
          </p:nvSpPr>
          <p:spPr>
            <a:xfrm>
              <a:off x="3451601" y="4190"/>
              <a:ext cx="3024998" cy="236612"/>
            </a:xfrm>
            <a:prstGeom prst="rect">
              <a:avLst/>
            </a:prstGeom>
            <a:solidFill>
              <a:srgbClr val="4372C3"/>
            </a:solidFill>
            <a:ln w="25400" cap="flat" cmpd="sng">
              <a:solidFill>
                <a:srgbClr val="4372C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7" name="Google Shape;567;p37"/>
            <p:cNvSpPr txBox="1"/>
            <p:nvPr/>
          </p:nvSpPr>
          <p:spPr>
            <a:xfrm>
              <a:off x="3451601" y="4190"/>
              <a:ext cx="3024998" cy="236612"/>
            </a:xfrm>
            <a:prstGeom prst="rect">
              <a:avLst/>
            </a:prstGeom>
            <a:noFill/>
            <a:ln>
              <a:noFill/>
            </a:ln>
          </p:spPr>
          <p:txBody>
            <a:bodyPr spcFirstLastPara="1" wrap="square" lIns="71100" tIns="40625" rIns="71100" bIns="40625" anchor="ctr" anchorCtr="0">
              <a:noAutofit/>
            </a:bodyPr>
            <a:lstStyle/>
            <a:p>
              <a:pPr marL="0" marR="0" lvl="0" indent="0" algn="ctr" rtl="0">
                <a:lnSpc>
                  <a:spcPct val="90000"/>
                </a:lnSpc>
                <a:spcBef>
                  <a:spcPts val="0"/>
                </a:spcBef>
                <a:spcAft>
                  <a:spcPts val="0"/>
                </a:spcAft>
                <a:buClr>
                  <a:srgbClr val="000000"/>
                </a:buClr>
                <a:buSzPts val="1000"/>
                <a:buFont typeface="Arial"/>
                <a:buNone/>
              </a:pPr>
              <a:r>
                <a:rPr lang="es-ES" sz="1000" b="1" i="1" u="none" strike="noStrike" cap="none">
                  <a:solidFill>
                    <a:schemeClr val="lt1"/>
                  </a:solidFill>
                  <a:latin typeface="Arial"/>
                  <a:ea typeface="Arial"/>
                  <a:cs typeface="Arial"/>
                  <a:sym typeface="Arial"/>
                </a:rPr>
                <a:t>Nivel 4. Puré extremadamente espeso</a:t>
              </a:r>
              <a:endParaRPr sz="1000" b="0" i="0" u="none" strike="noStrike" cap="none">
                <a:solidFill>
                  <a:schemeClr val="lt1"/>
                </a:solidFill>
                <a:latin typeface="Arial"/>
                <a:ea typeface="Arial"/>
                <a:cs typeface="Arial"/>
                <a:sym typeface="Arial"/>
              </a:endParaRPr>
            </a:p>
          </p:txBody>
        </p:sp>
        <p:sp>
          <p:nvSpPr>
            <p:cNvPr id="568" name="Google Shape;568;p37"/>
            <p:cNvSpPr/>
            <p:nvPr/>
          </p:nvSpPr>
          <p:spPr>
            <a:xfrm>
              <a:off x="3451601" y="240803"/>
              <a:ext cx="3024998" cy="2519910"/>
            </a:xfrm>
            <a:prstGeom prst="rect">
              <a:avLst/>
            </a:prstGeom>
            <a:solidFill>
              <a:srgbClr val="CCD3EA">
                <a:alpha val="89411"/>
              </a:srgbClr>
            </a:solidFill>
            <a:ln w="25400" cap="flat" cmpd="sng">
              <a:solidFill>
                <a:srgbClr val="CCD3EA">
                  <a:alpha val="89411"/>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9" name="Google Shape;569;p37"/>
            <p:cNvSpPr txBox="1"/>
            <p:nvPr/>
          </p:nvSpPr>
          <p:spPr>
            <a:xfrm>
              <a:off x="3451601" y="240803"/>
              <a:ext cx="3024998" cy="2519910"/>
            </a:xfrm>
            <a:prstGeom prst="rect">
              <a:avLst/>
            </a:prstGeom>
            <a:noFill/>
            <a:ln>
              <a:noFill/>
            </a:ln>
          </p:spPr>
          <p:txBody>
            <a:bodyPr spcFirstLastPara="1" wrap="square" lIns="58650" tIns="58650" rIns="78225" bIns="88000" anchor="t" anchorCtr="0">
              <a:noAutofit/>
            </a:bodyPr>
            <a:lstStyle/>
            <a:p>
              <a:pPr marL="57150" marR="0" lvl="1" indent="-66675" algn="l" rtl="0">
                <a:lnSpc>
                  <a:spcPct val="90000"/>
                </a:lnSpc>
                <a:spcBef>
                  <a:spcPts val="0"/>
                </a:spcBef>
                <a:spcAft>
                  <a:spcPts val="0"/>
                </a:spcAft>
                <a:buClr>
                  <a:srgbClr val="000000"/>
                </a:buClr>
                <a:buSzPts val="1050"/>
                <a:buFont typeface="Arial"/>
                <a:buChar char="•"/>
              </a:pPr>
              <a:r>
                <a:rPr lang="es-ES" sz="1050" b="0" i="0" u="none" strike="noStrike" cap="none">
                  <a:solidFill>
                    <a:srgbClr val="000000"/>
                  </a:solidFill>
                  <a:latin typeface="Arial"/>
                  <a:ea typeface="Arial"/>
                  <a:cs typeface="Arial"/>
                  <a:sym typeface="Arial"/>
                </a:rPr>
                <a:t>Normalmente se toma con cuchara, pero es posible hacerlo también con tenedor.</a:t>
              </a:r>
              <a:endParaRPr sz="1050" b="0" i="0" u="none" strike="noStrike" cap="none">
                <a:solidFill>
                  <a:srgbClr val="000000"/>
                </a:solidFill>
                <a:latin typeface="Arial"/>
                <a:ea typeface="Arial"/>
                <a:cs typeface="Arial"/>
                <a:sym typeface="Arial"/>
              </a:endParaRPr>
            </a:p>
            <a:p>
              <a:pPr marL="57150" marR="0" lvl="1" indent="-66675" algn="l" rtl="0">
                <a:lnSpc>
                  <a:spcPct val="90000"/>
                </a:lnSpc>
                <a:spcBef>
                  <a:spcPts val="158"/>
                </a:spcBef>
                <a:spcAft>
                  <a:spcPts val="0"/>
                </a:spcAft>
                <a:buClr>
                  <a:srgbClr val="000000"/>
                </a:buClr>
                <a:buSzPts val="1050"/>
                <a:buFont typeface="Arial"/>
                <a:buChar char="•"/>
              </a:pPr>
              <a:r>
                <a:rPr lang="es-ES" sz="1050" b="0" i="0" u="none" strike="noStrike" cap="none">
                  <a:solidFill>
                    <a:srgbClr val="000000"/>
                  </a:solidFill>
                  <a:latin typeface="Arial"/>
                  <a:ea typeface="Arial"/>
                  <a:cs typeface="Arial"/>
                  <a:sym typeface="Arial"/>
                </a:rPr>
                <a:t> No puede beberse en un vaso. </a:t>
              </a:r>
              <a:endParaRPr sz="1050" b="0" i="0" u="none" strike="noStrike" cap="none">
                <a:solidFill>
                  <a:srgbClr val="000000"/>
                </a:solidFill>
                <a:latin typeface="Arial"/>
                <a:ea typeface="Arial"/>
                <a:cs typeface="Arial"/>
                <a:sym typeface="Arial"/>
              </a:endParaRPr>
            </a:p>
            <a:p>
              <a:pPr marL="57150" marR="0" lvl="1" indent="-66675" algn="l" rtl="0">
                <a:lnSpc>
                  <a:spcPct val="90000"/>
                </a:lnSpc>
                <a:spcBef>
                  <a:spcPts val="158"/>
                </a:spcBef>
                <a:spcAft>
                  <a:spcPts val="0"/>
                </a:spcAft>
                <a:buClr>
                  <a:srgbClr val="000000"/>
                </a:buClr>
                <a:buSzPts val="1050"/>
                <a:buFont typeface="Arial"/>
                <a:buChar char="•"/>
              </a:pPr>
              <a:r>
                <a:rPr lang="es-ES" sz="1050" b="0" i="0" u="none" strike="noStrike" cap="none">
                  <a:solidFill>
                    <a:srgbClr val="000000"/>
                  </a:solidFill>
                  <a:latin typeface="Arial"/>
                  <a:ea typeface="Arial"/>
                  <a:cs typeface="Arial"/>
                  <a:sym typeface="Arial"/>
                </a:rPr>
                <a:t>No requiere masticación. Puede almacenarse, formar capas y puede ser moldeada. </a:t>
              </a:r>
              <a:endParaRPr sz="1050" b="0" i="0" u="none" strike="noStrike" cap="none">
                <a:solidFill>
                  <a:srgbClr val="000000"/>
                </a:solidFill>
                <a:latin typeface="Arial"/>
                <a:ea typeface="Arial"/>
                <a:cs typeface="Arial"/>
                <a:sym typeface="Arial"/>
              </a:endParaRPr>
            </a:p>
            <a:p>
              <a:pPr marL="57150" marR="0" lvl="1" indent="-66675" algn="l" rtl="0">
                <a:lnSpc>
                  <a:spcPct val="90000"/>
                </a:lnSpc>
                <a:spcBef>
                  <a:spcPts val="158"/>
                </a:spcBef>
                <a:spcAft>
                  <a:spcPts val="0"/>
                </a:spcAft>
                <a:buClr>
                  <a:srgbClr val="000000"/>
                </a:buClr>
                <a:buSzPts val="1050"/>
                <a:buFont typeface="Arial"/>
                <a:buChar char="•"/>
              </a:pPr>
              <a:r>
                <a:rPr lang="es-ES" sz="1050" b="0" i="0" u="none" strike="noStrike" cap="none">
                  <a:solidFill>
                    <a:srgbClr val="000000"/>
                  </a:solidFill>
                  <a:latin typeface="Arial"/>
                  <a:ea typeface="Arial"/>
                  <a:cs typeface="Arial"/>
                  <a:sym typeface="Arial"/>
                </a:rPr>
                <a:t>Mantiene su forma sobre la cuchara. Muestra un movimiento muy lento bajo gravedad, a pesar de ello, no puede verterse. </a:t>
              </a:r>
              <a:endParaRPr sz="1050" b="0" i="0" u="none" strike="noStrike" cap="none">
                <a:solidFill>
                  <a:srgbClr val="000000"/>
                </a:solidFill>
                <a:latin typeface="Arial"/>
                <a:ea typeface="Arial"/>
                <a:cs typeface="Arial"/>
                <a:sym typeface="Arial"/>
              </a:endParaRPr>
            </a:p>
            <a:p>
              <a:pPr marL="57150" marR="0" lvl="1" indent="-66675" algn="l" rtl="0">
                <a:lnSpc>
                  <a:spcPct val="90000"/>
                </a:lnSpc>
                <a:spcBef>
                  <a:spcPts val="158"/>
                </a:spcBef>
                <a:spcAft>
                  <a:spcPts val="0"/>
                </a:spcAft>
                <a:buClr>
                  <a:srgbClr val="000000"/>
                </a:buClr>
                <a:buSzPts val="1050"/>
                <a:buFont typeface="Arial"/>
                <a:buChar char="•"/>
              </a:pPr>
              <a:r>
                <a:rPr lang="es-ES" sz="1050" b="0" i="0" u="none" strike="noStrike" cap="none">
                  <a:solidFill>
                    <a:srgbClr val="000000"/>
                  </a:solidFill>
                  <a:latin typeface="Arial"/>
                  <a:ea typeface="Arial"/>
                  <a:cs typeface="Arial"/>
                  <a:sym typeface="Arial"/>
                </a:rPr>
                <a:t>Cuando la cuchara se inclina, cae en una sola cucharada de forma continua manteniendo su forma sobre el plato.</a:t>
              </a:r>
              <a:endParaRPr sz="1050" b="0" i="0" u="none" strike="noStrike" cap="none">
                <a:solidFill>
                  <a:srgbClr val="000000"/>
                </a:solidFill>
                <a:latin typeface="Arial"/>
                <a:ea typeface="Arial"/>
                <a:cs typeface="Arial"/>
                <a:sym typeface="Arial"/>
              </a:endParaRPr>
            </a:p>
            <a:p>
              <a:pPr marL="57150" marR="0" lvl="1" indent="-66675" algn="l" rtl="0">
                <a:lnSpc>
                  <a:spcPct val="90000"/>
                </a:lnSpc>
                <a:spcBef>
                  <a:spcPts val="158"/>
                </a:spcBef>
                <a:spcAft>
                  <a:spcPts val="0"/>
                </a:spcAft>
                <a:buClr>
                  <a:srgbClr val="000000"/>
                </a:buClr>
                <a:buSzPts val="1050"/>
                <a:buFont typeface="Arial"/>
                <a:buChar char="•"/>
              </a:pPr>
              <a:r>
                <a:rPr lang="es-ES" sz="1050" b="0" i="0" u="none" strike="noStrike" cap="none">
                  <a:solidFill>
                    <a:srgbClr val="000000"/>
                  </a:solidFill>
                  <a:latin typeface="Arial"/>
                  <a:ea typeface="Arial"/>
                  <a:cs typeface="Arial"/>
                  <a:sym typeface="Arial"/>
                </a:rPr>
                <a:t> No tiene grumos. No es pegajosa. El líquido no se separa del sólido. </a:t>
              </a:r>
              <a:endParaRPr sz="1050" b="0" i="0" u="none" strike="noStrike" cap="none">
                <a:solidFill>
                  <a:srgbClr val="000000"/>
                </a:solidFill>
                <a:latin typeface="Arial"/>
                <a:ea typeface="Arial"/>
                <a:cs typeface="Arial"/>
                <a:sym typeface="Arial"/>
              </a:endParaRPr>
            </a:p>
            <a:p>
              <a:pPr marL="57150" marR="0" lvl="1" indent="-66675" algn="l" rtl="0">
                <a:lnSpc>
                  <a:spcPct val="90000"/>
                </a:lnSpc>
                <a:spcBef>
                  <a:spcPts val="158"/>
                </a:spcBef>
                <a:spcAft>
                  <a:spcPts val="0"/>
                </a:spcAft>
                <a:buClr>
                  <a:srgbClr val="000000"/>
                </a:buClr>
                <a:buSzPts val="1050"/>
                <a:buFont typeface="Arial"/>
                <a:buChar char="•"/>
              </a:pPr>
              <a:r>
                <a:rPr lang="es-ES" sz="1050" b="0" i="0" u="none" strike="noStrike" cap="none">
                  <a:solidFill>
                    <a:srgbClr val="000000"/>
                  </a:solidFill>
                  <a:latin typeface="Arial"/>
                  <a:ea typeface="Arial"/>
                  <a:cs typeface="Arial"/>
                  <a:sym typeface="Arial"/>
                </a:rPr>
                <a:t>No requiere mordidas ni masticación, siendo adecuada si se siente dolor o fatiga al masticar o si hay falta de piezas dentales.</a:t>
              </a:r>
              <a:endParaRPr sz="1050" b="0" i="0" u="none" strike="noStrike" cap="none">
                <a:solidFill>
                  <a:srgbClr val="000000"/>
                </a:solidFill>
                <a:latin typeface="Arial"/>
                <a:ea typeface="Arial"/>
                <a:cs typeface="Arial"/>
                <a:sym typeface="Arial"/>
              </a:endParaRPr>
            </a:p>
          </p:txBody>
        </p:sp>
        <p:sp>
          <p:nvSpPr>
            <p:cNvPr id="570" name="Google Shape;570;p37"/>
            <p:cNvSpPr/>
            <p:nvPr/>
          </p:nvSpPr>
          <p:spPr>
            <a:xfrm>
              <a:off x="6900099" y="4190"/>
              <a:ext cx="3024998" cy="236612"/>
            </a:xfrm>
            <a:prstGeom prst="rect">
              <a:avLst/>
            </a:prstGeom>
            <a:solidFill>
              <a:srgbClr val="4372C3"/>
            </a:solidFill>
            <a:ln w="25400" cap="flat" cmpd="sng">
              <a:solidFill>
                <a:srgbClr val="4372C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1" name="Google Shape;571;p37"/>
            <p:cNvSpPr txBox="1"/>
            <p:nvPr/>
          </p:nvSpPr>
          <p:spPr>
            <a:xfrm>
              <a:off x="6900099" y="4190"/>
              <a:ext cx="3024998" cy="236612"/>
            </a:xfrm>
            <a:prstGeom prst="rect">
              <a:avLst/>
            </a:prstGeom>
            <a:noFill/>
            <a:ln>
              <a:noFill/>
            </a:ln>
          </p:spPr>
          <p:txBody>
            <a:bodyPr spcFirstLastPara="1" wrap="square" lIns="71100" tIns="40625" rIns="71100" bIns="40625" anchor="ctr" anchorCtr="0">
              <a:noAutofit/>
            </a:bodyPr>
            <a:lstStyle/>
            <a:p>
              <a:pPr marL="0" marR="0" lvl="0" indent="0" algn="ctr" rtl="0">
                <a:lnSpc>
                  <a:spcPct val="90000"/>
                </a:lnSpc>
                <a:spcBef>
                  <a:spcPts val="0"/>
                </a:spcBef>
                <a:spcAft>
                  <a:spcPts val="0"/>
                </a:spcAft>
                <a:buClr>
                  <a:srgbClr val="000000"/>
                </a:buClr>
                <a:buSzPts val="1000"/>
                <a:buFont typeface="Arial"/>
                <a:buNone/>
              </a:pPr>
              <a:r>
                <a:rPr lang="es-ES" sz="1000" b="1" i="1" u="none" strike="noStrike" cap="none">
                  <a:solidFill>
                    <a:schemeClr val="lt1"/>
                  </a:solidFill>
                  <a:latin typeface="Arial"/>
                  <a:ea typeface="Arial"/>
                  <a:cs typeface="Arial"/>
                  <a:sym typeface="Arial"/>
                </a:rPr>
                <a:t>Nivel 5. Picada y húmeda</a:t>
              </a:r>
              <a:endParaRPr sz="1000" b="0" i="0" u="none" strike="noStrike" cap="none">
                <a:solidFill>
                  <a:schemeClr val="lt1"/>
                </a:solidFill>
                <a:latin typeface="Arial"/>
                <a:ea typeface="Arial"/>
                <a:cs typeface="Arial"/>
                <a:sym typeface="Arial"/>
              </a:endParaRPr>
            </a:p>
          </p:txBody>
        </p:sp>
        <p:sp>
          <p:nvSpPr>
            <p:cNvPr id="572" name="Google Shape;572;p37"/>
            <p:cNvSpPr/>
            <p:nvPr/>
          </p:nvSpPr>
          <p:spPr>
            <a:xfrm>
              <a:off x="6900099" y="240803"/>
              <a:ext cx="3024998" cy="2519910"/>
            </a:xfrm>
            <a:prstGeom prst="rect">
              <a:avLst/>
            </a:prstGeom>
            <a:solidFill>
              <a:srgbClr val="CCD3EA">
                <a:alpha val="89411"/>
              </a:srgbClr>
            </a:solidFill>
            <a:ln w="25400" cap="flat" cmpd="sng">
              <a:solidFill>
                <a:srgbClr val="CCD3EA">
                  <a:alpha val="89411"/>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3" name="Google Shape;573;p37"/>
            <p:cNvSpPr txBox="1"/>
            <p:nvPr/>
          </p:nvSpPr>
          <p:spPr>
            <a:xfrm>
              <a:off x="6900099" y="240803"/>
              <a:ext cx="3024998" cy="2519910"/>
            </a:xfrm>
            <a:prstGeom prst="rect">
              <a:avLst/>
            </a:prstGeom>
            <a:noFill/>
            <a:ln>
              <a:noFill/>
            </a:ln>
          </p:spPr>
          <p:txBody>
            <a:bodyPr spcFirstLastPara="1" wrap="square" lIns="58650" tIns="58650" rIns="78225" bIns="88000" anchor="t" anchorCtr="0">
              <a:noAutofit/>
            </a:bodyPr>
            <a:lstStyle/>
            <a:p>
              <a:pPr marL="57150" marR="0" lvl="1" indent="-66675" algn="l" rtl="0">
                <a:lnSpc>
                  <a:spcPct val="90000"/>
                </a:lnSpc>
                <a:spcBef>
                  <a:spcPts val="0"/>
                </a:spcBef>
                <a:spcAft>
                  <a:spcPts val="0"/>
                </a:spcAft>
                <a:buClr>
                  <a:srgbClr val="000000"/>
                </a:buClr>
                <a:buSzPts val="1050"/>
                <a:buFont typeface="Arial"/>
                <a:buChar char="•"/>
              </a:pPr>
              <a:r>
                <a:rPr lang="es-ES" sz="1050" b="0" i="0" u="none" strike="noStrike" cap="none">
                  <a:solidFill>
                    <a:srgbClr val="000000"/>
                  </a:solidFill>
                  <a:latin typeface="Arial"/>
                  <a:ea typeface="Arial"/>
                  <a:cs typeface="Arial"/>
                  <a:sym typeface="Arial"/>
                </a:rPr>
                <a:t>Puede comerse con tenedor o cuchara.</a:t>
              </a:r>
              <a:endParaRPr sz="1050" b="0" i="0" u="none" strike="noStrike" cap="none">
                <a:solidFill>
                  <a:srgbClr val="000000"/>
                </a:solidFill>
                <a:latin typeface="Arial"/>
                <a:ea typeface="Arial"/>
                <a:cs typeface="Arial"/>
                <a:sym typeface="Arial"/>
              </a:endParaRPr>
            </a:p>
            <a:p>
              <a:pPr marL="57150" marR="0" lvl="1" indent="-66675" algn="l" rtl="0">
                <a:lnSpc>
                  <a:spcPct val="90000"/>
                </a:lnSpc>
                <a:spcBef>
                  <a:spcPts val="158"/>
                </a:spcBef>
                <a:spcAft>
                  <a:spcPts val="0"/>
                </a:spcAft>
                <a:buClr>
                  <a:srgbClr val="000000"/>
                </a:buClr>
                <a:buSzPts val="1050"/>
                <a:buFont typeface="Arial"/>
                <a:buChar char="•"/>
              </a:pPr>
              <a:r>
                <a:rPr lang="es-ES" sz="1050" b="0" i="0" u="none" strike="noStrike" cap="none">
                  <a:solidFill>
                    <a:srgbClr val="000000"/>
                  </a:solidFill>
                  <a:latin typeface="Arial"/>
                  <a:ea typeface="Arial"/>
                  <a:cs typeface="Arial"/>
                  <a:sym typeface="Arial"/>
                </a:rPr>
                <a:t>Podría servirse y ser moldeada (ejemplo: en forma de bola) sobre un plato. </a:t>
              </a:r>
              <a:endParaRPr sz="1050" b="0" i="0" u="none" strike="noStrike" cap="none">
                <a:solidFill>
                  <a:srgbClr val="000000"/>
                </a:solidFill>
                <a:latin typeface="Arial"/>
                <a:ea typeface="Arial"/>
                <a:cs typeface="Arial"/>
                <a:sym typeface="Arial"/>
              </a:endParaRPr>
            </a:p>
            <a:p>
              <a:pPr marL="57150" marR="0" lvl="1" indent="-66675" algn="l" rtl="0">
                <a:lnSpc>
                  <a:spcPct val="90000"/>
                </a:lnSpc>
                <a:spcBef>
                  <a:spcPts val="158"/>
                </a:spcBef>
                <a:spcAft>
                  <a:spcPts val="0"/>
                </a:spcAft>
                <a:buClr>
                  <a:srgbClr val="000000"/>
                </a:buClr>
                <a:buSzPts val="1050"/>
                <a:buFont typeface="Arial"/>
                <a:buChar char="•"/>
              </a:pPr>
              <a:r>
                <a:rPr lang="es-ES" sz="1050" b="0" i="0" u="none" strike="noStrike" cap="none">
                  <a:solidFill>
                    <a:srgbClr val="000000"/>
                  </a:solidFill>
                  <a:latin typeface="Arial"/>
                  <a:ea typeface="Arial"/>
                  <a:cs typeface="Arial"/>
                  <a:sym typeface="Arial"/>
                </a:rPr>
                <a:t>Es blanda, húmeda, sin líquido fino aparente. </a:t>
              </a:r>
              <a:endParaRPr sz="1050" b="0" i="0" u="none" strike="noStrike" cap="none">
                <a:solidFill>
                  <a:srgbClr val="000000"/>
                </a:solidFill>
                <a:latin typeface="Arial"/>
                <a:ea typeface="Arial"/>
                <a:cs typeface="Arial"/>
                <a:sym typeface="Arial"/>
              </a:endParaRPr>
            </a:p>
            <a:p>
              <a:pPr marL="57150" marR="0" lvl="1" indent="-66675" algn="l" rtl="0">
                <a:lnSpc>
                  <a:spcPct val="90000"/>
                </a:lnSpc>
                <a:spcBef>
                  <a:spcPts val="158"/>
                </a:spcBef>
                <a:spcAft>
                  <a:spcPts val="0"/>
                </a:spcAft>
                <a:buClr>
                  <a:srgbClr val="000000"/>
                </a:buClr>
                <a:buSzPts val="1050"/>
                <a:buFont typeface="Arial"/>
                <a:buChar char="•"/>
              </a:pPr>
              <a:r>
                <a:rPr lang="es-ES" sz="1050" b="0" i="0" u="none" strike="noStrike" cap="none">
                  <a:solidFill>
                    <a:srgbClr val="000000"/>
                  </a:solidFill>
                  <a:latin typeface="Arial"/>
                  <a:ea typeface="Arial"/>
                  <a:cs typeface="Arial"/>
                  <a:sym typeface="Arial"/>
                </a:rPr>
                <a:t>Contiene pequeños grumos visibles que se aplastan lentamente con la lengua.</a:t>
              </a:r>
              <a:endParaRPr sz="1050" b="0" i="0" u="none" strike="noStrike" cap="none">
                <a:solidFill>
                  <a:srgbClr val="000000"/>
                </a:solidFill>
                <a:latin typeface="Arial"/>
                <a:ea typeface="Arial"/>
                <a:cs typeface="Arial"/>
                <a:sym typeface="Arial"/>
              </a:endParaRPr>
            </a:p>
            <a:p>
              <a:pPr marL="57150" marR="0" lvl="1" indent="-66675" algn="l" rtl="0">
                <a:lnSpc>
                  <a:spcPct val="90000"/>
                </a:lnSpc>
                <a:spcBef>
                  <a:spcPts val="158"/>
                </a:spcBef>
                <a:spcAft>
                  <a:spcPts val="0"/>
                </a:spcAft>
                <a:buClr>
                  <a:srgbClr val="000000"/>
                </a:buClr>
                <a:buSzPts val="1050"/>
                <a:buFont typeface="Arial"/>
                <a:buChar char="•"/>
              </a:pPr>
              <a:r>
                <a:rPr lang="es-ES" sz="1050" b="0" i="0" u="none" strike="noStrike" cap="none">
                  <a:solidFill>
                    <a:srgbClr val="000000"/>
                  </a:solidFill>
                  <a:latin typeface="Arial"/>
                  <a:ea typeface="Arial"/>
                  <a:cs typeface="Arial"/>
                  <a:sym typeface="Arial"/>
                </a:rPr>
                <a:t>No requiere mordidas pero sí mínima masticación. Adecuada si se siente dolor o fatiga al masticar o si hay falta de piezas dentales. Requiere de cierta fuerza lingual</a:t>
              </a:r>
              <a:r>
                <a:rPr lang="es-ES" sz="600" b="0" i="0" u="none" strike="noStrike" cap="none">
                  <a:solidFill>
                    <a:srgbClr val="000000"/>
                  </a:solidFill>
                  <a:latin typeface="Arial"/>
                  <a:ea typeface="Arial"/>
                  <a:cs typeface="Arial"/>
                  <a:sym typeface="Arial"/>
                </a:rPr>
                <a:t>.</a:t>
              </a:r>
              <a:endParaRPr sz="600" b="0" i="0" u="none" strike="noStrike" cap="none">
                <a:solidFill>
                  <a:srgbClr val="000000"/>
                </a:solidFill>
                <a:latin typeface="Arial"/>
                <a:ea typeface="Arial"/>
                <a:cs typeface="Arial"/>
                <a:sym typeface="Arial"/>
              </a:endParaRPr>
            </a:p>
          </p:txBody>
        </p:sp>
      </p:grpSp>
      <p:pic>
        <p:nvPicPr>
          <p:cNvPr id="574" name="Google Shape;574;p37" descr="https://lh4.googleusercontent.com/4nxxzyDge0AtIek6Q8HW1flpY76AtGOj9YRBSWlqQmJCuRdUUmrTUAgB7np8Lx3jsma4oWHWgSUoHqMO-yjWSJMIWo1fhQlMIGQ3573P4UaUNUCiHckn4cVVsgIdGLCAEf9mbrs=s0"/>
          <p:cNvPicPr preferRelativeResize="0"/>
          <p:nvPr/>
        </p:nvPicPr>
        <p:blipFill rotWithShape="1">
          <a:blip r:embed="rId4">
            <a:alphaModFix/>
          </a:blip>
          <a:srcRect/>
          <a:stretch/>
        </p:blipFill>
        <p:spPr>
          <a:xfrm>
            <a:off x="1914572" y="4641792"/>
            <a:ext cx="3021322" cy="1637709"/>
          </a:xfrm>
          <a:prstGeom prst="rect">
            <a:avLst/>
          </a:prstGeom>
          <a:noFill/>
          <a:ln>
            <a:noFill/>
          </a:ln>
        </p:spPr>
      </p:pic>
      <p:pic>
        <p:nvPicPr>
          <p:cNvPr id="575" name="Google Shape;575;p37" descr="https://lh4.googleusercontent.com/x0YhtgPHILtHM34Bl7k0f2O_kKvMCRygwCTlHUa60YXU6AK0XxZkN9W7EXr9_QDWau59QWoaPmd-UcPVlHpxwcUNbK1kgseA3-GReSLsfUjzEZ-6b5qvCKv3qlXF6CKHZukhQBo=s0"/>
          <p:cNvPicPr preferRelativeResize="0"/>
          <p:nvPr/>
        </p:nvPicPr>
        <p:blipFill rotWithShape="1">
          <a:blip r:embed="rId5">
            <a:alphaModFix/>
          </a:blip>
          <a:srcRect/>
          <a:stretch/>
        </p:blipFill>
        <p:spPr>
          <a:xfrm>
            <a:off x="5093891" y="4664635"/>
            <a:ext cx="3359644" cy="1614866"/>
          </a:xfrm>
          <a:prstGeom prst="rect">
            <a:avLst/>
          </a:prstGeom>
          <a:noFill/>
          <a:ln>
            <a:noFill/>
          </a:ln>
        </p:spPr>
      </p:pic>
      <p:pic>
        <p:nvPicPr>
          <p:cNvPr id="576" name="Google Shape;576;p37" descr="https://lh3.googleusercontent.com/TGIlcDuPolhalAMqqyvTlj8URIolFWUZ7qrrw7kAa6ldb0NXlLuTCThVUNFEvruqeBXRTcRtlzR1WV2FFzhT-nV7mAHPstoiCmur5OK8ub_lGiCpgxLeTNQDCWxnlR53slMW52M=s0"/>
          <p:cNvPicPr preferRelativeResize="0"/>
          <p:nvPr/>
        </p:nvPicPr>
        <p:blipFill rotWithShape="1">
          <a:blip r:embed="rId6">
            <a:alphaModFix/>
          </a:blip>
          <a:srcRect/>
          <a:stretch/>
        </p:blipFill>
        <p:spPr>
          <a:xfrm>
            <a:off x="8652326" y="4676203"/>
            <a:ext cx="3250204" cy="1603298"/>
          </a:xfrm>
          <a:prstGeom prst="rect">
            <a:avLst/>
          </a:prstGeom>
          <a:noFill/>
          <a:ln>
            <a:noFill/>
          </a:ln>
        </p:spPr>
      </p:pic>
      <p:pic>
        <p:nvPicPr>
          <p:cNvPr id="577" name="Google Shape;577;p37" descr="IDDSI – Dysphagia Kitchen"/>
          <p:cNvPicPr preferRelativeResize="0"/>
          <p:nvPr/>
        </p:nvPicPr>
        <p:blipFill rotWithShape="1">
          <a:blip r:embed="rId7">
            <a:alphaModFix/>
          </a:blip>
          <a:srcRect l="10482" t="15996" b="8090"/>
          <a:stretch/>
        </p:blipFill>
        <p:spPr>
          <a:xfrm>
            <a:off x="5093891" y="1408337"/>
            <a:ext cx="627261" cy="531926"/>
          </a:xfrm>
          <a:prstGeom prst="rect">
            <a:avLst/>
          </a:prstGeom>
          <a:noFill/>
          <a:ln>
            <a:noFill/>
          </a:ln>
        </p:spPr>
      </p:pic>
      <p:pic>
        <p:nvPicPr>
          <p:cNvPr id="578" name="Google Shape;578;p37" descr="Marco y descriptores de la IDDSI"/>
          <p:cNvPicPr preferRelativeResize="0"/>
          <p:nvPr/>
        </p:nvPicPr>
        <p:blipFill rotWithShape="1">
          <a:blip r:embed="rId8">
            <a:alphaModFix/>
          </a:blip>
          <a:srcRect/>
          <a:stretch/>
        </p:blipFill>
        <p:spPr>
          <a:xfrm>
            <a:off x="8841312" y="1313001"/>
            <a:ext cx="627261" cy="627262"/>
          </a:xfrm>
          <a:prstGeom prst="rect">
            <a:avLst/>
          </a:prstGeom>
          <a:noFill/>
          <a:ln>
            <a:noFill/>
          </a:ln>
        </p:spPr>
      </p:pic>
      <p:pic>
        <p:nvPicPr>
          <p:cNvPr id="579" name="Google Shape;579;p37" descr="Marco y descriptores de la IDDSI"/>
          <p:cNvPicPr preferRelativeResize="0"/>
          <p:nvPr/>
        </p:nvPicPr>
        <p:blipFill rotWithShape="1">
          <a:blip r:embed="rId9">
            <a:alphaModFix/>
          </a:blip>
          <a:srcRect l="17456" t="37016" r="-3893" b="1"/>
          <a:stretch/>
        </p:blipFill>
        <p:spPr>
          <a:xfrm>
            <a:off x="1699220" y="1351149"/>
            <a:ext cx="627261" cy="564891"/>
          </a:xfrm>
          <a:prstGeom prst="triangle">
            <a:avLst>
              <a:gd name="adj" fmla="val 50000"/>
            </a:avLst>
          </a:prstGeom>
          <a:noFill/>
          <a:ln>
            <a:noFill/>
          </a:ln>
        </p:spPr>
      </p:pic>
      <p:sp>
        <p:nvSpPr>
          <p:cNvPr id="580" name="Google Shape;580;p37"/>
          <p:cNvSpPr txBox="1"/>
          <p:nvPr/>
        </p:nvSpPr>
        <p:spPr>
          <a:xfrm>
            <a:off x="5820872" y="6464734"/>
            <a:ext cx="6168008" cy="338554"/>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800"/>
              <a:buFont typeface="Arial"/>
              <a:buNone/>
            </a:pPr>
            <a:r>
              <a:rPr lang="es-ES" sz="800" b="0" i="0" u="none" strike="noStrike" cap="none">
                <a:solidFill>
                  <a:schemeClr val="dk1"/>
                </a:solidFill>
                <a:latin typeface="Arial"/>
                <a:ea typeface="Arial"/>
                <a:cs typeface="Arial"/>
                <a:sym typeface="Arial"/>
              </a:rPr>
              <a:t>IDDSI. </a:t>
            </a:r>
            <a:r>
              <a:rPr lang="es-ES" sz="800" b="0" i="0" u="sng" strike="noStrike" cap="none">
                <a:solidFill>
                  <a:schemeClr val="dk1"/>
                </a:solidFill>
                <a:latin typeface="Arial"/>
                <a:ea typeface="Arial"/>
                <a:cs typeface="Arial"/>
                <a:sym typeface="Arial"/>
                <a:hlinkClick r:id="rId10">
                  <a:extLst>
                    <a:ext uri="{A12FA001-AC4F-418D-AE19-62706E023703}">
                      <ahyp:hlinkClr xmlns:ahyp="http://schemas.microsoft.com/office/drawing/2018/hyperlinkcolor" val="tx"/>
                    </a:ext>
                  </a:extLst>
                </a:hlinkClick>
              </a:rPr>
              <a:t>https://iddsi.org/IDDSI/media/images/Translations/IDDSI_</a:t>
            </a:r>
            <a:endParaRPr sz="800" b="0" i="0" u="none" strike="noStrike" cap="none">
              <a:solidFill>
                <a:schemeClr val="dk1"/>
              </a:solidFill>
              <a:latin typeface="Arial"/>
              <a:ea typeface="Arial"/>
              <a:cs typeface="Arial"/>
              <a:sym typeface="Arial"/>
            </a:endParaRPr>
          </a:p>
          <a:p>
            <a:pPr marL="0" marR="0" lvl="0" indent="0" algn="r" rtl="0">
              <a:lnSpc>
                <a:spcPct val="100000"/>
              </a:lnSpc>
              <a:spcBef>
                <a:spcPts val="0"/>
              </a:spcBef>
              <a:spcAft>
                <a:spcPts val="0"/>
              </a:spcAft>
              <a:buClr>
                <a:srgbClr val="000000"/>
              </a:buClr>
              <a:buSzPts val="800"/>
              <a:buFont typeface="Arial"/>
              <a:buNone/>
            </a:pPr>
            <a:endParaRPr sz="800" b="0" i="0" u="none" strike="noStrike" cap="none">
              <a:solidFill>
                <a:schemeClr val="dk1"/>
              </a:solidFill>
              <a:latin typeface="Arial"/>
              <a:ea typeface="Arial"/>
              <a:cs typeface="Arial"/>
              <a:sym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84"/>
        <p:cNvGrpSpPr/>
        <p:nvPr/>
      </p:nvGrpSpPr>
      <p:grpSpPr>
        <a:xfrm>
          <a:off x="0" y="0"/>
          <a:ext cx="0" cy="0"/>
          <a:chOff x="0" y="0"/>
          <a:chExt cx="0" cy="0"/>
        </a:xfrm>
      </p:grpSpPr>
      <p:sp>
        <p:nvSpPr>
          <p:cNvPr id="585" name="Google Shape;585;p38"/>
          <p:cNvSpPr/>
          <p:nvPr/>
        </p:nvSpPr>
        <p:spPr>
          <a:xfrm>
            <a:off x="0" y="1"/>
            <a:ext cx="1595017" cy="6857999"/>
          </a:xfrm>
          <a:prstGeom prst="rect">
            <a:avLst/>
          </a:prstGeom>
          <a:solidFill>
            <a:srgbClr val="2F5496"/>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600"/>
              <a:buFont typeface="Arial"/>
              <a:buNone/>
            </a:pPr>
            <a:endParaRPr sz="1600" b="1" i="0" u="none" strike="noStrike" cap="none">
              <a:solidFill>
                <a:schemeClr val="lt1"/>
              </a:solidFill>
              <a:latin typeface="Calibri"/>
              <a:ea typeface="Calibri"/>
              <a:cs typeface="Calibri"/>
              <a:sym typeface="Calibri"/>
            </a:endParaRPr>
          </a:p>
        </p:txBody>
      </p:sp>
      <p:pic>
        <p:nvPicPr>
          <p:cNvPr id="586" name="Google Shape;586;p38"/>
          <p:cNvPicPr preferRelativeResize="0"/>
          <p:nvPr/>
        </p:nvPicPr>
        <p:blipFill rotWithShape="1">
          <a:blip r:embed="rId3">
            <a:alphaModFix/>
          </a:blip>
          <a:srcRect r="78648"/>
          <a:stretch/>
        </p:blipFill>
        <p:spPr>
          <a:xfrm>
            <a:off x="123620" y="5222806"/>
            <a:ext cx="1347775" cy="1411205"/>
          </a:xfrm>
          <a:prstGeom prst="rect">
            <a:avLst/>
          </a:prstGeom>
          <a:noFill/>
          <a:ln>
            <a:noFill/>
          </a:ln>
        </p:spPr>
      </p:pic>
      <p:sp>
        <p:nvSpPr>
          <p:cNvPr id="587" name="Google Shape;587;p38"/>
          <p:cNvSpPr txBox="1"/>
          <p:nvPr/>
        </p:nvSpPr>
        <p:spPr>
          <a:xfrm rot="-5400000">
            <a:off x="-1705369" y="2543694"/>
            <a:ext cx="5005751" cy="64633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600"/>
              <a:buFont typeface="Arial"/>
              <a:buNone/>
            </a:pPr>
            <a:r>
              <a:rPr lang="es-ES" sz="3600" b="1" i="0" u="none" strike="noStrike" cap="none">
                <a:solidFill>
                  <a:schemeClr val="lt1"/>
                </a:solidFill>
                <a:latin typeface="Calibri"/>
                <a:ea typeface="Calibri"/>
                <a:cs typeface="Calibri"/>
                <a:sym typeface="Calibri"/>
              </a:rPr>
              <a:t>DISFAGIA - NUTRICIÓN</a:t>
            </a:r>
            <a:endParaRPr sz="3600" b="1" i="0" u="none" strike="noStrike" cap="none">
              <a:solidFill>
                <a:schemeClr val="lt1"/>
              </a:solidFill>
              <a:latin typeface="Calibri"/>
              <a:ea typeface="Calibri"/>
              <a:cs typeface="Calibri"/>
              <a:sym typeface="Calibri"/>
            </a:endParaRPr>
          </a:p>
        </p:txBody>
      </p:sp>
      <p:sp>
        <p:nvSpPr>
          <p:cNvPr id="588" name="Google Shape;588;p38"/>
          <p:cNvSpPr txBox="1"/>
          <p:nvPr/>
        </p:nvSpPr>
        <p:spPr>
          <a:xfrm>
            <a:off x="1945738" y="363984"/>
            <a:ext cx="9474931" cy="107717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s-ES" sz="3200" b="1" i="0" u="none" strike="noStrike" cap="none">
                <a:solidFill>
                  <a:srgbClr val="000000"/>
                </a:solidFill>
                <a:latin typeface="Arial"/>
                <a:ea typeface="Arial"/>
                <a:cs typeface="Arial"/>
                <a:sym typeface="Arial"/>
              </a:rPr>
              <a:t>EVALUACIÓN DE LA TEXTURA DE ALIMENTOS SUAVES, FIRMES Y DUROS</a:t>
            </a:r>
            <a:endParaRPr sz="3200" b="1" i="0" u="none" strike="noStrike" cap="none">
              <a:solidFill>
                <a:schemeClr val="dk1"/>
              </a:solidFill>
              <a:latin typeface="Calibri"/>
              <a:ea typeface="Calibri"/>
              <a:cs typeface="Calibri"/>
              <a:sym typeface="Calibri"/>
            </a:endParaRPr>
          </a:p>
        </p:txBody>
      </p:sp>
      <p:sp>
        <p:nvSpPr>
          <p:cNvPr id="589" name="Google Shape;589;p38"/>
          <p:cNvSpPr/>
          <p:nvPr/>
        </p:nvSpPr>
        <p:spPr>
          <a:xfrm>
            <a:off x="2135559" y="1484784"/>
            <a:ext cx="6430763" cy="19389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r>
              <a:rPr lang="es-ES" sz="1200" b="1" i="0" u="none" strike="noStrike" cap="none">
                <a:solidFill>
                  <a:srgbClr val="000000"/>
                </a:solidFill>
                <a:latin typeface="Arial"/>
                <a:ea typeface="Arial"/>
                <a:cs typeface="Arial"/>
                <a:sym typeface="Arial"/>
              </a:rPr>
              <a:t>Prueba para el cumplimiento del tamaño de las partículas de 15 mm</a:t>
            </a:r>
            <a:endParaRPr sz="12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r>
              <a:rPr lang="es-ES" sz="1200" b="0" i="0" u="none" strike="noStrike" cap="none">
                <a:solidFill>
                  <a:srgbClr val="000000"/>
                </a:solidFill>
                <a:latin typeface="Arial"/>
                <a:ea typeface="Arial"/>
                <a:cs typeface="Arial"/>
                <a:sym typeface="Arial"/>
              </a:rPr>
              <a:t>Para alimentos sólidos duros y suaves, se recomienda que el tamaño máximo de la muestra sea de 1.5 x 1.5 cm, coincidiendo con el ancho total de un tenedor estándar.</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r>
              <a:rPr lang="es-ES" sz="1200" b="0" i="0" u="none" strike="noStrike" cap="none">
                <a:solidFill>
                  <a:srgbClr val="000000"/>
                </a:solidFill>
                <a:latin typeface="Arial"/>
                <a:ea typeface="Arial"/>
                <a:cs typeface="Arial"/>
                <a:sym typeface="Arial"/>
              </a:rPr>
              <a:t>Las partículas con dimensión de 1.5 x 1.5 cm se recomiendan para el </a:t>
            </a:r>
            <a:r>
              <a:rPr lang="es-ES" sz="1200" b="1" i="0" u="none" strike="noStrike" cap="none">
                <a:solidFill>
                  <a:srgbClr val="000000"/>
                </a:solidFill>
                <a:latin typeface="Arial"/>
                <a:ea typeface="Arial"/>
                <a:cs typeface="Arial"/>
                <a:sym typeface="Arial"/>
              </a:rPr>
              <a:t>Nivel 6 - Suave y tamaño bocado</a:t>
            </a:r>
            <a:r>
              <a:rPr lang="es-ES" sz="1200" b="0" i="0" u="none" strike="noStrike" cap="none">
                <a:solidFill>
                  <a:srgbClr val="000000"/>
                </a:solidFill>
                <a:latin typeface="Arial"/>
                <a:ea typeface="Arial"/>
                <a:cs typeface="Arial"/>
                <a:sym typeface="Arial"/>
              </a:rPr>
              <a:t>, ya que reducen el riesgo asociado a asfixia por atragantamiento con comida.</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r>
              <a:rPr lang="es-ES" sz="1200" b="0" i="0" u="none" strike="noStrike" cap="none">
                <a:solidFill>
                  <a:schemeClr val="dk1"/>
                </a:solidFill>
                <a:latin typeface="Calibri"/>
                <a:ea typeface="Calibri"/>
                <a:cs typeface="Calibri"/>
                <a:sym typeface="Calibri"/>
              </a:rPr>
              <a:t>Nivel 6: VIDEO 48:08 a 49:20</a:t>
            </a:r>
            <a:endParaRPr sz="1200" b="0" i="0" u="none" strike="noStrike" cap="none">
              <a:solidFill>
                <a:srgbClr val="000000"/>
              </a:solidFill>
              <a:latin typeface="Arial"/>
              <a:ea typeface="Arial"/>
              <a:cs typeface="Arial"/>
              <a:sym typeface="Arial"/>
            </a:endParaRPr>
          </a:p>
        </p:txBody>
      </p:sp>
      <p:pic>
        <p:nvPicPr>
          <p:cNvPr id="590" name="Google Shape;590;p38"/>
          <p:cNvPicPr preferRelativeResize="0"/>
          <p:nvPr/>
        </p:nvPicPr>
        <p:blipFill rotWithShape="1">
          <a:blip r:embed="rId4">
            <a:alphaModFix/>
          </a:blip>
          <a:srcRect/>
          <a:stretch/>
        </p:blipFill>
        <p:spPr>
          <a:xfrm>
            <a:off x="8566322" y="1484784"/>
            <a:ext cx="3305175" cy="2452734"/>
          </a:xfrm>
          <a:prstGeom prst="rect">
            <a:avLst/>
          </a:prstGeom>
          <a:noFill/>
          <a:ln>
            <a:noFill/>
          </a:ln>
        </p:spPr>
      </p:pic>
      <p:pic>
        <p:nvPicPr>
          <p:cNvPr id="591" name="Google Shape;591;p38"/>
          <p:cNvPicPr preferRelativeResize="0"/>
          <p:nvPr/>
        </p:nvPicPr>
        <p:blipFill rotWithShape="1">
          <a:blip r:embed="rId5">
            <a:alphaModFix/>
          </a:blip>
          <a:srcRect/>
          <a:stretch/>
        </p:blipFill>
        <p:spPr>
          <a:xfrm>
            <a:off x="8673508" y="3981140"/>
            <a:ext cx="2804365" cy="1631334"/>
          </a:xfrm>
          <a:prstGeom prst="rect">
            <a:avLst/>
          </a:prstGeom>
          <a:noFill/>
          <a:ln>
            <a:noFill/>
          </a:ln>
        </p:spPr>
      </p:pic>
      <p:sp>
        <p:nvSpPr>
          <p:cNvPr id="592" name="Google Shape;592;p38"/>
          <p:cNvSpPr txBox="1"/>
          <p:nvPr/>
        </p:nvSpPr>
        <p:spPr>
          <a:xfrm>
            <a:off x="2116309" y="3781465"/>
            <a:ext cx="6048672" cy="181588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s-ES" sz="1400" b="1" i="0" u="none" strike="noStrike" cap="none">
                <a:solidFill>
                  <a:srgbClr val="000000"/>
                </a:solidFill>
                <a:latin typeface="Arial"/>
                <a:ea typeface="Arial"/>
                <a:cs typeface="Arial"/>
                <a:sym typeface="Arial"/>
              </a:rPr>
              <a:t>Prueba de presión con tenedor y prueba de presión con cuchara</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s-ES" sz="1400" b="0" i="0" u="none" strike="noStrike" cap="none">
                <a:solidFill>
                  <a:srgbClr val="000000"/>
                </a:solidFill>
                <a:latin typeface="Arial"/>
                <a:ea typeface="Arial"/>
                <a:cs typeface="Arial"/>
                <a:sym typeface="Arial"/>
              </a:rPr>
              <a:t>El uso de un tenedor permite observar el comportamiento de una muestra de alimento cuando se le aplica presión con el cubierto. La presión ha sido cuantificada evaluando la fuerza requerida para hacer que la uña del dedo pulgar se blanquee de modo notable.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s-ES" sz="14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s-ES" sz="1400" b="0" i="0" u="none" strike="noStrike" cap="none">
                <a:solidFill>
                  <a:srgbClr val="000000"/>
                </a:solidFill>
                <a:latin typeface="Arial"/>
                <a:ea typeface="Arial"/>
                <a:cs typeface="Arial"/>
                <a:sym typeface="Arial"/>
              </a:rPr>
              <a:t>VIDEO: 44:49  a 45:44.</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3" name="Google Shape;593;p38"/>
          <p:cNvSpPr txBox="1"/>
          <p:nvPr/>
        </p:nvSpPr>
        <p:spPr>
          <a:xfrm>
            <a:off x="5900372" y="6267194"/>
            <a:ext cx="6168008" cy="338554"/>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800"/>
              <a:buFont typeface="Arial"/>
              <a:buNone/>
            </a:pPr>
            <a:r>
              <a:rPr lang="es-ES" sz="800" b="0" i="0" u="none" strike="noStrike" cap="none">
                <a:solidFill>
                  <a:schemeClr val="dk1"/>
                </a:solidFill>
                <a:latin typeface="Arial"/>
                <a:ea typeface="Arial"/>
                <a:cs typeface="Arial"/>
                <a:sym typeface="Arial"/>
              </a:rPr>
              <a:t>IDDSI. </a:t>
            </a:r>
            <a:r>
              <a:rPr lang="es-ES" sz="800" b="0" i="0" u="sng" strike="noStrike" cap="none">
                <a:solidFill>
                  <a:schemeClr val="dk1"/>
                </a:solidFill>
                <a:latin typeface="Arial"/>
                <a:ea typeface="Arial"/>
                <a:cs typeface="Arial"/>
                <a:sym typeface="Arial"/>
                <a:hlinkClick r:id="rId6">
                  <a:extLst>
                    <a:ext uri="{A12FA001-AC4F-418D-AE19-62706E023703}">
                      <ahyp:hlinkClr xmlns:ahyp="http://schemas.microsoft.com/office/drawing/2018/hyperlinkcolor" val="tx"/>
                    </a:ext>
                  </a:extLst>
                </a:hlinkClick>
              </a:rPr>
              <a:t>https://iddsi.org/IDDSI/media/images/Translations/IDDSI_</a:t>
            </a:r>
            <a:endParaRPr sz="800" b="0" i="0" u="none" strike="noStrike" cap="none">
              <a:solidFill>
                <a:schemeClr val="dk1"/>
              </a:solidFill>
              <a:latin typeface="Arial"/>
              <a:ea typeface="Arial"/>
              <a:cs typeface="Arial"/>
              <a:sym typeface="Arial"/>
            </a:endParaRPr>
          </a:p>
          <a:p>
            <a:pPr marL="0" marR="0" lvl="0" indent="0" algn="r" rtl="0">
              <a:lnSpc>
                <a:spcPct val="100000"/>
              </a:lnSpc>
              <a:spcBef>
                <a:spcPts val="0"/>
              </a:spcBef>
              <a:spcAft>
                <a:spcPts val="0"/>
              </a:spcAft>
              <a:buClr>
                <a:srgbClr val="000000"/>
              </a:buClr>
              <a:buSzPts val="800"/>
              <a:buFont typeface="Arial"/>
              <a:buNone/>
            </a:pPr>
            <a:endParaRPr sz="800" b="0" i="0" u="none" strike="noStrike" cap="none">
              <a:solidFill>
                <a:schemeClr val="dk1"/>
              </a:solidFill>
              <a:latin typeface="Arial"/>
              <a:ea typeface="Arial"/>
              <a:cs typeface="Arial"/>
              <a:sym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97"/>
        <p:cNvGrpSpPr/>
        <p:nvPr/>
      </p:nvGrpSpPr>
      <p:grpSpPr>
        <a:xfrm>
          <a:off x="0" y="0"/>
          <a:ext cx="0" cy="0"/>
          <a:chOff x="0" y="0"/>
          <a:chExt cx="0" cy="0"/>
        </a:xfrm>
      </p:grpSpPr>
      <p:pic>
        <p:nvPicPr>
          <p:cNvPr id="598" name="Google Shape;598;p39" descr="Marco y descriptores de la IDDSI"/>
          <p:cNvPicPr preferRelativeResize="0"/>
          <p:nvPr/>
        </p:nvPicPr>
        <p:blipFill rotWithShape="1">
          <a:blip r:embed="rId3">
            <a:alphaModFix/>
          </a:blip>
          <a:srcRect/>
          <a:stretch/>
        </p:blipFill>
        <p:spPr>
          <a:xfrm>
            <a:off x="1551265" y="1797963"/>
            <a:ext cx="581344" cy="581344"/>
          </a:xfrm>
          <a:prstGeom prst="rect">
            <a:avLst/>
          </a:prstGeom>
          <a:noFill/>
          <a:ln>
            <a:noFill/>
          </a:ln>
        </p:spPr>
      </p:pic>
      <p:sp>
        <p:nvSpPr>
          <p:cNvPr id="599" name="Google Shape;599;p39"/>
          <p:cNvSpPr/>
          <p:nvPr/>
        </p:nvSpPr>
        <p:spPr>
          <a:xfrm>
            <a:off x="0" y="1"/>
            <a:ext cx="1595017" cy="6857999"/>
          </a:xfrm>
          <a:prstGeom prst="rect">
            <a:avLst/>
          </a:prstGeom>
          <a:solidFill>
            <a:srgbClr val="2F5496"/>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600"/>
              <a:buFont typeface="Arial"/>
              <a:buNone/>
            </a:pPr>
            <a:endParaRPr sz="1600" b="1" i="0" u="none" strike="noStrike" cap="none">
              <a:solidFill>
                <a:schemeClr val="lt1"/>
              </a:solidFill>
              <a:latin typeface="Calibri"/>
              <a:ea typeface="Calibri"/>
              <a:cs typeface="Calibri"/>
              <a:sym typeface="Calibri"/>
            </a:endParaRPr>
          </a:p>
        </p:txBody>
      </p:sp>
      <p:pic>
        <p:nvPicPr>
          <p:cNvPr id="600" name="Google Shape;600;p39"/>
          <p:cNvPicPr preferRelativeResize="0"/>
          <p:nvPr/>
        </p:nvPicPr>
        <p:blipFill rotWithShape="1">
          <a:blip r:embed="rId4">
            <a:alphaModFix/>
          </a:blip>
          <a:srcRect r="78648"/>
          <a:stretch/>
        </p:blipFill>
        <p:spPr>
          <a:xfrm>
            <a:off x="123620" y="5222806"/>
            <a:ext cx="1347775" cy="1411205"/>
          </a:xfrm>
          <a:prstGeom prst="rect">
            <a:avLst/>
          </a:prstGeom>
          <a:noFill/>
          <a:ln>
            <a:noFill/>
          </a:ln>
        </p:spPr>
      </p:pic>
      <p:sp>
        <p:nvSpPr>
          <p:cNvPr id="601" name="Google Shape;601;p39"/>
          <p:cNvSpPr txBox="1"/>
          <p:nvPr/>
        </p:nvSpPr>
        <p:spPr>
          <a:xfrm rot="-5400000">
            <a:off x="-1705369" y="2543694"/>
            <a:ext cx="5005751" cy="64633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600"/>
              <a:buFont typeface="Arial"/>
              <a:buNone/>
            </a:pPr>
            <a:r>
              <a:rPr lang="es-ES" sz="3600" b="1" i="0" u="none" strike="noStrike" cap="none">
                <a:solidFill>
                  <a:schemeClr val="lt1"/>
                </a:solidFill>
                <a:latin typeface="Calibri"/>
                <a:ea typeface="Calibri"/>
                <a:cs typeface="Calibri"/>
                <a:sym typeface="Calibri"/>
              </a:rPr>
              <a:t>DISFAGIA - NUTRICIÓN</a:t>
            </a:r>
            <a:endParaRPr sz="3600" b="1" i="0" u="none" strike="noStrike" cap="none">
              <a:solidFill>
                <a:schemeClr val="lt1"/>
              </a:solidFill>
              <a:latin typeface="Calibri"/>
              <a:ea typeface="Calibri"/>
              <a:cs typeface="Calibri"/>
              <a:sym typeface="Calibri"/>
            </a:endParaRPr>
          </a:p>
        </p:txBody>
      </p:sp>
      <p:sp>
        <p:nvSpPr>
          <p:cNvPr id="602" name="Google Shape;602;p39"/>
          <p:cNvSpPr txBox="1"/>
          <p:nvPr/>
        </p:nvSpPr>
        <p:spPr>
          <a:xfrm>
            <a:off x="2246051" y="363984"/>
            <a:ext cx="8997337" cy="70784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s-ES" sz="4000" b="1" i="0" u="none" strike="noStrike" cap="none">
                <a:solidFill>
                  <a:schemeClr val="dk1"/>
                </a:solidFill>
                <a:latin typeface="Calibri"/>
                <a:ea typeface="Calibri"/>
                <a:cs typeface="Calibri"/>
                <a:sym typeface="Calibri"/>
              </a:rPr>
              <a:t>IDDSI: </a:t>
            </a:r>
            <a:r>
              <a:rPr lang="es-ES" sz="4000" b="1" i="0" u="none" strike="noStrike" cap="none">
                <a:solidFill>
                  <a:srgbClr val="000000"/>
                </a:solidFill>
                <a:latin typeface="Arial"/>
                <a:ea typeface="Arial"/>
                <a:cs typeface="Arial"/>
                <a:sym typeface="Arial"/>
              </a:rPr>
              <a:t>NIVELES DE CLASIFICACIÓN</a:t>
            </a:r>
            <a:endParaRPr sz="4000" b="1" i="0" u="none" strike="noStrike" cap="none">
              <a:solidFill>
                <a:schemeClr val="dk1"/>
              </a:solidFill>
              <a:latin typeface="Calibri"/>
              <a:ea typeface="Calibri"/>
              <a:cs typeface="Calibri"/>
              <a:sym typeface="Calibri"/>
            </a:endParaRPr>
          </a:p>
        </p:txBody>
      </p:sp>
      <p:grpSp>
        <p:nvGrpSpPr>
          <p:cNvPr id="603" name="Google Shape;603;p39"/>
          <p:cNvGrpSpPr/>
          <p:nvPr/>
        </p:nvGrpSpPr>
        <p:grpSpPr>
          <a:xfrm>
            <a:off x="2091890" y="1974522"/>
            <a:ext cx="9700689" cy="2713803"/>
            <a:chOff x="3033" y="324850"/>
            <a:chExt cx="9700689" cy="2713803"/>
          </a:xfrm>
        </p:grpSpPr>
        <p:sp>
          <p:nvSpPr>
            <p:cNvPr id="604" name="Google Shape;604;p39"/>
            <p:cNvSpPr/>
            <p:nvPr/>
          </p:nvSpPr>
          <p:spPr>
            <a:xfrm>
              <a:off x="3033" y="324850"/>
              <a:ext cx="2957527" cy="403200"/>
            </a:xfrm>
            <a:prstGeom prst="rect">
              <a:avLst/>
            </a:prstGeom>
            <a:solidFill>
              <a:srgbClr val="4372C3"/>
            </a:solidFill>
            <a:ln w="25400" cap="flat" cmpd="sng">
              <a:solidFill>
                <a:srgbClr val="4372C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5" name="Google Shape;605;p39"/>
            <p:cNvSpPr txBox="1"/>
            <p:nvPr/>
          </p:nvSpPr>
          <p:spPr>
            <a:xfrm>
              <a:off x="3033" y="324850"/>
              <a:ext cx="2957527" cy="403200"/>
            </a:xfrm>
            <a:prstGeom prst="rect">
              <a:avLst/>
            </a:prstGeom>
            <a:noFill/>
            <a:ln>
              <a:noFill/>
            </a:ln>
          </p:spPr>
          <p:txBody>
            <a:bodyPr spcFirstLastPara="1" wrap="square" lIns="99550" tIns="56875" rIns="99550" bIns="56875" anchor="ctr" anchorCtr="0">
              <a:noAutofit/>
            </a:bodyPr>
            <a:lstStyle/>
            <a:p>
              <a:pPr marL="0" marR="0" lvl="0" indent="0" algn="ctr" rtl="0">
                <a:lnSpc>
                  <a:spcPct val="90000"/>
                </a:lnSpc>
                <a:spcBef>
                  <a:spcPts val="0"/>
                </a:spcBef>
                <a:spcAft>
                  <a:spcPts val="0"/>
                </a:spcAft>
                <a:buClr>
                  <a:srgbClr val="000000"/>
                </a:buClr>
                <a:buSzPts val="1400"/>
                <a:buFont typeface="Arial"/>
                <a:buNone/>
              </a:pPr>
              <a:r>
                <a:rPr lang="es-ES" sz="1400" b="1" i="1" u="none" strike="noStrike" cap="none">
                  <a:solidFill>
                    <a:schemeClr val="lt1"/>
                  </a:solidFill>
                  <a:latin typeface="Arial"/>
                  <a:ea typeface="Arial"/>
                  <a:cs typeface="Arial"/>
                  <a:sym typeface="Arial"/>
                </a:rPr>
                <a:t>Nivel 6. Suave y tamaño bocado</a:t>
              </a:r>
              <a:endParaRPr sz="1400" b="0" i="0" u="none" strike="noStrike" cap="none">
                <a:solidFill>
                  <a:schemeClr val="lt1"/>
                </a:solidFill>
                <a:latin typeface="Arial"/>
                <a:ea typeface="Arial"/>
                <a:cs typeface="Arial"/>
                <a:sym typeface="Arial"/>
              </a:endParaRPr>
            </a:p>
          </p:txBody>
        </p:sp>
        <p:sp>
          <p:nvSpPr>
            <p:cNvPr id="606" name="Google Shape;606;p39"/>
            <p:cNvSpPr/>
            <p:nvPr/>
          </p:nvSpPr>
          <p:spPr>
            <a:xfrm>
              <a:off x="3033" y="728050"/>
              <a:ext cx="2957527" cy="2310603"/>
            </a:xfrm>
            <a:prstGeom prst="rect">
              <a:avLst/>
            </a:prstGeom>
            <a:solidFill>
              <a:srgbClr val="CCD3EA">
                <a:alpha val="89411"/>
              </a:srgbClr>
            </a:solidFill>
            <a:ln w="25400" cap="flat" cmpd="sng">
              <a:solidFill>
                <a:srgbClr val="CCD3EA">
                  <a:alpha val="89411"/>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7" name="Google Shape;607;p39"/>
            <p:cNvSpPr txBox="1"/>
            <p:nvPr/>
          </p:nvSpPr>
          <p:spPr>
            <a:xfrm>
              <a:off x="3033" y="728050"/>
              <a:ext cx="2957527" cy="2310603"/>
            </a:xfrm>
            <a:prstGeom prst="rect">
              <a:avLst/>
            </a:prstGeom>
            <a:noFill/>
            <a:ln>
              <a:noFill/>
            </a:ln>
          </p:spPr>
          <p:txBody>
            <a:bodyPr spcFirstLastPara="1" wrap="square" lIns="74675" tIns="74675" rIns="99550" bIns="112000" anchor="t" anchorCtr="0">
              <a:noAutofit/>
            </a:bodyPr>
            <a:lstStyle/>
            <a:p>
              <a:pPr marL="114300" marR="0" lvl="1" indent="-114300" algn="l" rtl="0">
                <a:lnSpc>
                  <a:spcPct val="90000"/>
                </a:lnSpc>
                <a:spcBef>
                  <a:spcPts val="0"/>
                </a:spcBef>
                <a:spcAft>
                  <a:spcPts val="0"/>
                </a:spcAft>
                <a:buClr>
                  <a:srgbClr val="000000"/>
                </a:buClr>
                <a:buSzPts val="1400"/>
                <a:buFont typeface="Arial"/>
                <a:buChar char="•"/>
              </a:pPr>
              <a:r>
                <a:rPr lang="es-ES" sz="1400" b="1" i="1" u="none" strike="noStrike" cap="none">
                  <a:solidFill>
                    <a:srgbClr val="000000"/>
                  </a:solidFill>
                  <a:latin typeface="Arial"/>
                  <a:ea typeface="Arial"/>
                  <a:cs typeface="Arial"/>
                  <a:sym typeface="Arial"/>
                </a:rPr>
                <a:t> </a:t>
              </a:r>
              <a:r>
                <a:rPr lang="es-ES" sz="1400" b="0" i="0" u="none" strike="noStrike" cap="none">
                  <a:solidFill>
                    <a:srgbClr val="000000"/>
                  </a:solidFill>
                  <a:latin typeface="Arial"/>
                  <a:ea typeface="Arial"/>
                  <a:cs typeface="Arial"/>
                  <a:sym typeface="Arial"/>
                </a:rPr>
                <a:t>Puede comerse con tenedor. </a:t>
              </a:r>
              <a:endParaRPr sz="1400" b="0" i="0" u="none" strike="noStrike" cap="none">
                <a:solidFill>
                  <a:srgbClr val="000000"/>
                </a:solidFill>
                <a:latin typeface="Arial"/>
                <a:ea typeface="Arial"/>
                <a:cs typeface="Arial"/>
                <a:sym typeface="Arial"/>
              </a:endParaRPr>
            </a:p>
            <a:p>
              <a:pPr marL="114300" marR="0" lvl="1" indent="-114300" algn="l" rtl="0">
                <a:lnSpc>
                  <a:spcPct val="90000"/>
                </a:lnSpc>
                <a:spcBef>
                  <a:spcPts val="210"/>
                </a:spcBef>
                <a:spcAft>
                  <a:spcPts val="0"/>
                </a:spcAft>
                <a:buClr>
                  <a:srgbClr val="000000"/>
                </a:buClr>
                <a:buSzPts val="1400"/>
                <a:buFont typeface="Arial"/>
                <a:buChar char="•"/>
              </a:pPr>
              <a:r>
                <a:rPr lang="es-ES" sz="1400" b="0" i="0" u="none" strike="noStrike" cap="none">
                  <a:solidFill>
                    <a:srgbClr val="000000"/>
                  </a:solidFill>
                  <a:latin typeface="Arial"/>
                  <a:ea typeface="Arial"/>
                  <a:cs typeface="Arial"/>
                  <a:sym typeface="Arial"/>
                </a:rPr>
                <a:t>Para cortar esta textura, no es necesario el uso de un cuchillo. </a:t>
              </a:r>
              <a:endParaRPr sz="1400" b="0" i="0" u="none" strike="noStrike" cap="none">
                <a:solidFill>
                  <a:srgbClr val="000000"/>
                </a:solidFill>
                <a:latin typeface="Arial"/>
                <a:ea typeface="Arial"/>
                <a:cs typeface="Arial"/>
                <a:sym typeface="Arial"/>
              </a:endParaRPr>
            </a:p>
            <a:p>
              <a:pPr marL="114300" marR="0" lvl="1" indent="-114300" algn="l" rtl="0">
                <a:lnSpc>
                  <a:spcPct val="90000"/>
                </a:lnSpc>
                <a:spcBef>
                  <a:spcPts val="210"/>
                </a:spcBef>
                <a:spcAft>
                  <a:spcPts val="0"/>
                </a:spcAft>
                <a:buClr>
                  <a:srgbClr val="000000"/>
                </a:buClr>
                <a:buSzPts val="1400"/>
                <a:buFont typeface="Arial"/>
                <a:buChar char="•"/>
              </a:pPr>
              <a:r>
                <a:rPr lang="es-ES" sz="1400" b="0" i="0" u="none" strike="noStrike" cap="none">
                  <a:solidFill>
                    <a:srgbClr val="000000"/>
                  </a:solidFill>
                  <a:latin typeface="Arial"/>
                  <a:ea typeface="Arial"/>
                  <a:cs typeface="Arial"/>
                  <a:sym typeface="Arial"/>
                </a:rPr>
                <a:t>Requiere de masticación antes de ser deglutida.</a:t>
              </a:r>
              <a:endParaRPr sz="1400" b="0" i="0" u="none" strike="noStrike" cap="none">
                <a:solidFill>
                  <a:srgbClr val="000000"/>
                </a:solidFill>
                <a:latin typeface="Arial"/>
                <a:ea typeface="Arial"/>
                <a:cs typeface="Arial"/>
                <a:sym typeface="Arial"/>
              </a:endParaRPr>
            </a:p>
            <a:p>
              <a:pPr marL="114300" marR="0" lvl="1" indent="-114300" algn="l" rtl="0">
                <a:lnSpc>
                  <a:spcPct val="90000"/>
                </a:lnSpc>
                <a:spcBef>
                  <a:spcPts val="210"/>
                </a:spcBef>
                <a:spcAft>
                  <a:spcPts val="0"/>
                </a:spcAft>
                <a:buClr>
                  <a:srgbClr val="000000"/>
                </a:buClr>
                <a:buSzPts val="1400"/>
                <a:buFont typeface="Arial"/>
                <a:buChar char="•"/>
              </a:pPr>
              <a:r>
                <a:rPr lang="es-ES" sz="1400" b="0" i="0" u="none" strike="noStrike" cap="none">
                  <a:solidFill>
                    <a:srgbClr val="000000"/>
                  </a:solidFill>
                  <a:latin typeface="Arial"/>
                  <a:ea typeface="Arial"/>
                  <a:cs typeface="Arial"/>
                  <a:sym typeface="Arial"/>
                </a:rPr>
                <a:t>Es suave, blanda y húmeda, sin líquido fino aparente</a:t>
              </a:r>
              <a:endParaRPr sz="1400" b="0" i="0" u="none" strike="noStrike" cap="none">
                <a:solidFill>
                  <a:srgbClr val="000000"/>
                </a:solidFill>
                <a:latin typeface="Arial"/>
                <a:ea typeface="Arial"/>
                <a:cs typeface="Arial"/>
                <a:sym typeface="Arial"/>
              </a:endParaRPr>
            </a:p>
            <a:p>
              <a:pPr marL="114300" marR="0" lvl="1" indent="-114300" algn="l" rtl="0">
                <a:lnSpc>
                  <a:spcPct val="90000"/>
                </a:lnSpc>
                <a:spcBef>
                  <a:spcPts val="210"/>
                </a:spcBef>
                <a:spcAft>
                  <a:spcPts val="0"/>
                </a:spcAft>
                <a:buClr>
                  <a:srgbClr val="000000"/>
                </a:buClr>
                <a:buSzPts val="1400"/>
                <a:buFont typeface="Arial"/>
                <a:buChar char="•"/>
              </a:pPr>
              <a:r>
                <a:rPr lang="es-ES" sz="1400" b="0" i="0" u="none" strike="noStrike" cap="none">
                  <a:solidFill>
                    <a:srgbClr val="000000"/>
                  </a:solidFill>
                  <a:latin typeface="Arial"/>
                  <a:ea typeface="Arial"/>
                  <a:cs typeface="Arial"/>
                  <a:sym typeface="Arial"/>
                </a:rPr>
                <a:t> Piezas no mayores a 1,5 cm x 1,5 cm. </a:t>
              </a:r>
              <a:endParaRPr sz="1400" b="0" i="0" u="none" strike="noStrike" cap="none">
                <a:solidFill>
                  <a:srgbClr val="000000"/>
                </a:solidFill>
                <a:latin typeface="Arial"/>
                <a:ea typeface="Arial"/>
                <a:cs typeface="Arial"/>
                <a:sym typeface="Arial"/>
              </a:endParaRPr>
            </a:p>
          </p:txBody>
        </p:sp>
        <p:sp>
          <p:nvSpPr>
            <p:cNvPr id="608" name="Google Shape;608;p39"/>
            <p:cNvSpPr/>
            <p:nvPr/>
          </p:nvSpPr>
          <p:spPr>
            <a:xfrm>
              <a:off x="3374614" y="324850"/>
              <a:ext cx="2957527" cy="403200"/>
            </a:xfrm>
            <a:prstGeom prst="rect">
              <a:avLst/>
            </a:prstGeom>
            <a:solidFill>
              <a:srgbClr val="4372C3"/>
            </a:solidFill>
            <a:ln w="25400" cap="flat" cmpd="sng">
              <a:solidFill>
                <a:srgbClr val="4372C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9" name="Google Shape;609;p39"/>
            <p:cNvSpPr txBox="1"/>
            <p:nvPr/>
          </p:nvSpPr>
          <p:spPr>
            <a:xfrm>
              <a:off x="3374614" y="324850"/>
              <a:ext cx="2957527" cy="403200"/>
            </a:xfrm>
            <a:prstGeom prst="rect">
              <a:avLst/>
            </a:prstGeom>
            <a:noFill/>
            <a:ln>
              <a:noFill/>
            </a:ln>
          </p:spPr>
          <p:txBody>
            <a:bodyPr spcFirstLastPara="1" wrap="square" lIns="99550" tIns="56875" rIns="99550" bIns="56875" anchor="ctr" anchorCtr="0">
              <a:noAutofit/>
            </a:bodyPr>
            <a:lstStyle/>
            <a:p>
              <a:pPr marL="0" marR="0" lvl="0" indent="0" algn="ctr" rtl="0">
                <a:lnSpc>
                  <a:spcPct val="90000"/>
                </a:lnSpc>
                <a:spcBef>
                  <a:spcPts val="0"/>
                </a:spcBef>
                <a:spcAft>
                  <a:spcPts val="0"/>
                </a:spcAft>
                <a:buClr>
                  <a:srgbClr val="000000"/>
                </a:buClr>
                <a:buSzPts val="1400"/>
                <a:buFont typeface="Arial"/>
                <a:buNone/>
              </a:pPr>
              <a:r>
                <a:rPr lang="es-ES" sz="1400" b="1" i="1" u="none" strike="noStrike" cap="none">
                  <a:solidFill>
                    <a:schemeClr val="lt1"/>
                  </a:solidFill>
                  <a:latin typeface="Arial"/>
                  <a:ea typeface="Arial"/>
                  <a:cs typeface="Arial"/>
                  <a:sym typeface="Arial"/>
                </a:rPr>
                <a:t>Nivel 7. Fácil de masticar</a:t>
              </a:r>
              <a:endParaRPr sz="1400" b="0" i="0" u="none" strike="noStrike" cap="none">
                <a:solidFill>
                  <a:schemeClr val="lt1"/>
                </a:solidFill>
                <a:latin typeface="Arial"/>
                <a:ea typeface="Arial"/>
                <a:cs typeface="Arial"/>
                <a:sym typeface="Arial"/>
              </a:endParaRPr>
            </a:p>
          </p:txBody>
        </p:sp>
        <p:sp>
          <p:nvSpPr>
            <p:cNvPr id="610" name="Google Shape;610;p39"/>
            <p:cNvSpPr/>
            <p:nvPr/>
          </p:nvSpPr>
          <p:spPr>
            <a:xfrm>
              <a:off x="3421343" y="728050"/>
              <a:ext cx="2957527" cy="2310603"/>
            </a:xfrm>
            <a:prstGeom prst="rect">
              <a:avLst/>
            </a:prstGeom>
            <a:solidFill>
              <a:srgbClr val="CCD3EA">
                <a:alpha val="89411"/>
              </a:srgbClr>
            </a:solidFill>
            <a:ln w="25400" cap="flat" cmpd="sng">
              <a:solidFill>
                <a:srgbClr val="CCD3EA">
                  <a:alpha val="89411"/>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1" name="Google Shape;611;p39"/>
            <p:cNvSpPr txBox="1"/>
            <p:nvPr/>
          </p:nvSpPr>
          <p:spPr>
            <a:xfrm>
              <a:off x="3421343" y="728050"/>
              <a:ext cx="2957527" cy="2310603"/>
            </a:xfrm>
            <a:prstGeom prst="rect">
              <a:avLst/>
            </a:prstGeom>
            <a:noFill/>
            <a:ln>
              <a:noFill/>
            </a:ln>
          </p:spPr>
          <p:txBody>
            <a:bodyPr spcFirstLastPara="1" wrap="square" lIns="74675" tIns="74675" rIns="99550" bIns="112000" anchor="t" anchorCtr="0">
              <a:noAutofit/>
            </a:bodyPr>
            <a:lstStyle/>
            <a:p>
              <a:pPr marL="114300" marR="0" lvl="1" indent="-114300" algn="l" rtl="0">
                <a:lnSpc>
                  <a:spcPct val="90000"/>
                </a:lnSpc>
                <a:spcBef>
                  <a:spcPts val="0"/>
                </a:spcBef>
                <a:spcAft>
                  <a:spcPts val="0"/>
                </a:spcAft>
                <a:buClr>
                  <a:srgbClr val="000000"/>
                </a:buClr>
                <a:buSzPts val="1400"/>
                <a:buFont typeface="Arial"/>
                <a:buChar char="•"/>
              </a:pPr>
              <a:r>
                <a:rPr lang="es-ES" sz="1400" b="0" i="0" u="none" strike="noStrike" cap="none">
                  <a:solidFill>
                    <a:srgbClr val="000000"/>
                  </a:solidFill>
                  <a:latin typeface="Arial"/>
                  <a:ea typeface="Arial"/>
                  <a:cs typeface="Arial"/>
                  <a:sym typeface="Arial"/>
                </a:rPr>
                <a:t>Alimentos cotidianos con textura suave o blanda adecuada a la edad y nivel de desarrollo. </a:t>
              </a:r>
              <a:endParaRPr sz="1400" b="0" i="0" u="none" strike="noStrike" cap="none">
                <a:solidFill>
                  <a:srgbClr val="000000"/>
                </a:solidFill>
                <a:latin typeface="Arial"/>
                <a:ea typeface="Arial"/>
                <a:cs typeface="Arial"/>
                <a:sym typeface="Arial"/>
              </a:endParaRPr>
            </a:p>
            <a:p>
              <a:pPr marL="114300" marR="0" lvl="1" indent="-114300" algn="l" rtl="0">
                <a:lnSpc>
                  <a:spcPct val="90000"/>
                </a:lnSpc>
                <a:spcBef>
                  <a:spcPts val="210"/>
                </a:spcBef>
                <a:spcAft>
                  <a:spcPts val="0"/>
                </a:spcAft>
                <a:buClr>
                  <a:srgbClr val="000000"/>
                </a:buClr>
                <a:buSzPts val="1400"/>
                <a:buFont typeface="Arial"/>
                <a:buChar char="•"/>
              </a:pPr>
              <a:r>
                <a:rPr lang="es-ES" sz="1400" b="0" i="0" u="none" strike="noStrike" cap="none">
                  <a:solidFill>
                    <a:srgbClr val="000000"/>
                  </a:solidFill>
                  <a:latin typeface="Arial"/>
                  <a:ea typeface="Arial"/>
                  <a:cs typeface="Arial"/>
                  <a:sym typeface="Arial"/>
                </a:rPr>
                <a:t>Para comer se puede emplear cualquier método culinario. </a:t>
              </a:r>
              <a:endParaRPr sz="1400" b="0" i="0" u="none" strike="noStrike" cap="none">
                <a:solidFill>
                  <a:srgbClr val="000000"/>
                </a:solidFill>
                <a:latin typeface="Arial"/>
                <a:ea typeface="Arial"/>
                <a:cs typeface="Arial"/>
                <a:sym typeface="Arial"/>
              </a:endParaRPr>
            </a:p>
            <a:p>
              <a:pPr marL="114300" marR="0" lvl="1" indent="-114300" algn="l" rtl="0">
                <a:lnSpc>
                  <a:spcPct val="90000"/>
                </a:lnSpc>
                <a:spcBef>
                  <a:spcPts val="210"/>
                </a:spcBef>
                <a:spcAft>
                  <a:spcPts val="0"/>
                </a:spcAft>
                <a:buClr>
                  <a:srgbClr val="000000"/>
                </a:buClr>
                <a:buSzPts val="1400"/>
                <a:buFont typeface="Arial"/>
                <a:buChar char="•"/>
              </a:pPr>
              <a:r>
                <a:rPr lang="es-ES" sz="1400" b="0" i="0" u="none" strike="noStrike" cap="none">
                  <a:solidFill>
                    <a:srgbClr val="000000"/>
                  </a:solidFill>
                  <a:latin typeface="Arial"/>
                  <a:ea typeface="Arial"/>
                  <a:cs typeface="Arial"/>
                  <a:sym typeface="Arial"/>
                </a:rPr>
                <a:t>No incluye alimentos duros, rígidos, con hebras, fibrosos, crujientes, que se desmenucen.</a:t>
              </a:r>
              <a:endParaRPr sz="1400" b="0" i="0" u="none" strike="noStrike" cap="none">
                <a:solidFill>
                  <a:srgbClr val="000000"/>
                </a:solidFill>
                <a:latin typeface="Arial"/>
                <a:ea typeface="Arial"/>
                <a:cs typeface="Arial"/>
                <a:sym typeface="Arial"/>
              </a:endParaRPr>
            </a:p>
            <a:p>
              <a:pPr marL="114300" marR="0" lvl="1" indent="-114300" algn="l" rtl="0">
                <a:lnSpc>
                  <a:spcPct val="90000"/>
                </a:lnSpc>
                <a:spcBef>
                  <a:spcPts val="210"/>
                </a:spcBef>
                <a:spcAft>
                  <a:spcPts val="0"/>
                </a:spcAft>
                <a:buClr>
                  <a:srgbClr val="000000"/>
                </a:buClr>
                <a:buSzPts val="1400"/>
                <a:buFont typeface="Arial"/>
                <a:buChar char="•"/>
              </a:pPr>
              <a:r>
                <a:rPr lang="es-ES" sz="1400" b="0" i="0" u="none" strike="noStrike" cap="none">
                  <a:solidFill>
                    <a:srgbClr val="000000"/>
                  </a:solidFill>
                  <a:latin typeface="Arial"/>
                  <a:ea typeface="Arial"/>
                  <a:cs typeface="Arial"/>
                  <a:sym typeface="Arial"/>
                </a:rPr>
                <a:t>Requiere habilidad para morder, masticar y procesar oralmente alimentos suaves. </a:t>
              </a:r>
              <a:endParaRPr sz="1400" b="0" i="0" u="none" strike="noStrike" cap="none">
                <a:solidFill>
                  <a:srgbClr val="000000"/>
                </a:solidFill>
                <a:latin typeface="Arial"/>
                <a:ea typeface="Arial"/>
                <a:cs typeface="Arial"/>
                <a:sym typeface="Arial"/>
              </a:endParaRPr>
            </a:p>
          </p:txBody>
        </p:sp>
        <p:sp>
          <p:nvSpPr>
            <p:cNvPr id="612" name="Google Shape;612;p39"/>
            <p:cNvSpPr/>
            <p:nvPr/>
          </p:nvSpPr>
          <p:spPr>
            <a:xfrm>
              <a:off x="6746195" y="324850"/>
              <a:ext cx="2957527" cy="403200"/>
            </a:xfrm>
            <a:prstGeom prst="rect">
              <a:avLst/>
            </a:prstGeom>
            <a:solidFill>
              <a:srgbClr val="4372C3"/>
            </a:solidFill>
            <a:ln w="25400" cap="flat" cmpd="sng">
              <a:solidFill>
                <a:srgbClr val="4372C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3" name="Google Shape;613;p39"/>
            <p:cNvSpPr txBox="1"/>
            <p:nvPr/>
          </p:nvSpPr>
          <p:spPr>
            <a:xfrm>
              <a:off x="6746195" y="324850"/>
              <a:ext cx="2957527" cy="403200"/>
            </a:xfrm>
            <a:prstGeom prst="rect">
              <a:avLst/>
            </a:prstGeom>
            <a:noFill/>
            <a:ln>
              <a:noFill/>
            </a:ln>
          </p:spPr>
          <p:txBody>
            <a:bodyPr spcFirstLastPara="1" wrap="square" lIns="99550" tIns="56875" rIns="99550" bIns="56875" anchor="ctr" anchorCtr="0">
              <a:noAutofit/>
            </a:bodyPr>
            <a:lstStyle/>
            <a:p>
              <a:pPr marL="0" marR="0" lvl="0" indent="0" algn="ctr" rtl="0">
                <a:lnSpc>
                  <a:spcPct val="90000"/>
                </a:lnSpc>
                <a:spcBef>
                  <a:spcPts val="0"/>
                </a:spcBef>
                <a:spcAft>
                  <a:spcPts val="0"/>
                </a:spcAft>
                <a:buClr>
                  <a:srgbClr val="000000"/>
                </a:buClr>
                <a:buSzPts val="1400"/>
                <a:buFont typeface="Arial"/>
                <a:buNone/>
              </a:pPr>
              <a:r>
                <a:rPr lang="es-ES" sz="1400" b="1" i="1" u="none" strike="noStrike" cap="none">
                  <a:solidFill>
                    <a:schemeClr val="lt1"/>
                  </a:solidFill>
                  <a:latin typeface="Arial"/>
                  <a:ea typeface="Arial"/>
                  <a:cs typeface="Arial"/>
                  <a:sym typeface="Arial"/>
                </a:rPr>
                <a:t>Alimentos transitivos</a:t>
              </a:r>
              <a:endParaRPr sz="1400" b="0" i="0" u="none" strike="noStrike" cap="none">
                <a:solidFill>
                  <a:schemeClr val="lt1"/>
                </a:solidFill>
                <a:latin typeface="Arial"/>
                <a:ea typeface="Arial"/>
                <a:cs typeface="Arial"/>
                <a:sym typeface="Arial"/>
              </a:endParaRPr>
            </a:p>
          </p:txBody>
        </p:sp>
        <p:sp>
          <p:nvSpPr>
            <p:cNvPr id="614" name="Google Shape;614;p39"/>
            <p:cNvSpPr/>
            <p:nvPr/>
          </p:nvSpPr>
          <p:spPr>
            <a:xfrm>
              <a:off x="6746195" y="728050"/>
              <a:ext cx="2957527" cy="2310603"/>
            </a:xfrm>
            <a:prstGeom prst="rect">
              <a:avLst/>
            </a:prstGeom>
            <a:solidFill>
              <a:srgbClr val="CCD3EA">
                <a:alpha val="89411"/>
              </a:srgbClr>
            </a:solidFill>
            <a:ln w="25400" cap="flat" cmpd="sng">
              <a:solidFill>
                <a:srgbClr val="CCD3EA">
                  <a:alpha val="89411"/>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5" name="Google Shape;615;p39"/>
            <p:cNvSpPr txBox="1"/>
            <p:nvPr/>
          </p:nvSpPr>
          <p:spPr>
            <a:xfrm>
              <a:off x="6746195" y="728050"/>
              <a:ext cx="2957527" cy="2310603"/>
            </a:xfrm>
            <a:prstGeom prst="rect">
              <a:avLst/>
            </a:prstGeom>
            <a:noFill/>
            <a:ln>
              <a:noFill/>
            </a:ln>
          </p:spPr>
          <p:txBody>
            <a:bodyPr spcFirstLastPara="1" wrap="square" lIns="74675" tIns="74675" rIns="99550" bIns="112000" anchor="t" anchorCtr="0">
              <a:noAutofit/>
            </a:bodyPr>
            <a:lstStyle/>
            <a:p>
              <a:pPr marL="114300" marR="0" lvl="1" indent="-114300" algn="l" rtl="0">
                <a:lnSpc>
                  <a:spcPct val="90000"/>
                </a:lnSpc>
                <a:spcBef>
                  <a:spcPts val="0"/>
                </a:spcBef>
                <a:spcAft>
                  <a:spcPts val="0"/>
                </a:spcAft>
                <a:buClr>
                  <a:srgbClr val="000000"/>
                </a:buClr>
                <a:buSzPts val="1400"/>
                <a:buFont typeface="Arial"/>
                <a:buChar char="•"/>
              </a:pPr>
              <a:r>
                <a:rPr lang="es-ES" sz="1400" b="0" i="0" u="none" strike="noStrike" cap="none">
                  <a:solidFill>
                    <a:srgbClr val="000000"/>
                  </a:solidFill>
                  <a:latin typeface="Arial"/>
                  <a:ea typeface="Arial"/>
                  <a:cs typeface="Arial"/>
                  <a:sym typeface="Arial"/>
                </a:rPr>
                <a:t>Alimentos que al principio presentan una textura (por ejemplo, sólida y firme) y que posteriormente cambian a otra. </a:t>
              </a:r>
              <a:endParaRPr sz="1400" b="0" i="0" u="none" strike="noStrike" cap="none">
                <a:solidFill>
                  <a:srgbClr val="000000"/>
                </a:solidFill>
                <a:latin typeface="Arial"/>
                <a:ea typeface="Arial"/>
                <a:cs typeface="Arial"/>
                <a:sym typeface="Arial"/>
              </a:endParaRPr>
            </a:p>
            <a:p>
              <a:pPr marL="114300" marR="0" lvl="1" indent="-114300" algn="l" rtl="0">
                <a:lnSpc>
                  <a:spcPct val="90000"/>
                </a:lnSpc>
                <a:spcBef>
                  <a:spcPts val="210"/>
                </a:spcBef>
                <a:spcAft>
                  <a:spcPts val="0"/>
                </a:spcAft>
                <a:buClr>
                  <a:srgbClr val="000000"/>
                </a:buClr>
                <a:buSzPts val="1400"/>
                <a:buFont typeface="Arial"/>
                <a:buChar char="•"/>
              </a:pPr>
              <a:r>
                <a:rPr lang="es-ES" sz="1400" b="0" i="0" u="none" strike="noStrike" cap="none">
                  <a:solidFill>
                    <a:srgbClr val="000000"/>
                  </a:solidFill>
                  <a:latin typeface="Arial"/>
                  <a:ea typeface="Arial"/>
                  <a:cs typeface="Arial"/>
                  <a:sym typeface="Arial"/>
                </a:rPr>
                <a:t>Principalmente cuando se aplica humedad como agua o saliva, o se modifica la temperatura al aplicarles calor.  </a:t>
              </a:r>
              <a:endParaRPr sz="1400" b="0" i="0" u="none" strike="noStrike" cap="none">
                <a:solidFill>
                  <a:srgbClr val="000000"/>
                </a:solidFill>
                <a:latin typeface="Arial"/>
                <a:ea typeface="Arial"/>
                <a:cs typeface="Arial"/>
                <a:sym typeface="Arial"/>
              </a:endParaRPr>
            </a:p>
          </p:txBody>
        </p:sp>
      </p:grpSp>
      <p:pic>
        <p:nvPicPr>
          <p:cNvPr id="616" name="Google Shape;616;p39" descr="https://lh3.googleusercontent.com/Uz0cLpj4btz95Ejd319nrvUeUuKyIcey7-OSAONM4hIA6YimcwUBFAzPoiqf-NhoyE_LpeHsrhkX2eswZUuGDNpOVmrmcNw32ho0AJksb-ig8HJkNGQCURl5QDjLt4bOItWGoAs=s0"/>
          <p:cNvPicPr preferRelativeResize="0"/>
          <p:nvPr/>
        </p:nvPicPr>
        <p:blipFill rotWithShape="1">
          <a:blip r:embed="rId5">
            <a:alphaModFix/>
          </a:blip>
          <a:srcRect/>
          <a:stretch/>
        </p:blipFill>
        <p:spPr>
          <a:xfrm>
            <a:off x="2069358" y="4854555"/>
            <a:ext cx="3072341" cy="1526773"/>
          </a:xfrm>
          <a:prstGeom prst="rect">
            <a:avLst/>
          </a:prstGeom>
          <a:noFill/>
          <a:ln>
            <a:noFill/>
          </a:ln>
        </p:spPr>
      </p:pic>
      <p:pic>
        <p:nvPicPr>
          <p:cNvPr id="617" name="Google Shape;617;p39" descr="Marco y descriptores de la IDDSI"/>
          <p:cNvPicPr preferRelativeResize="0"/>
          <p:nvPr/>
        </p:nvPicPr>
        <p:blipFill rotWithShape="1">
          <a:blip r:embed="rId6">
            <a:alphaModFix/>
          </a:blip>
          <a:srcRect/>
          <a:stretch/>
        </p:blipFill>
        <p:spPr>
          <a:xfrm>
            <a:off x="5285025" y="1797962"/>
            <a:ext cx="581344" cy="581345"/>
          </a:xfrm>
          <a:prstGeom prst="rect">
            <a:avLst/>
          </a:prstGeom>
          <a:noFill/>
          <a:ln>
            <a:noFill/>
          </a:ln>
        </p:spPr>
      </p:pic>
      <p:sp>
        <p:nvSpPr>
          <p:cNvPr id="618" name="Google Shape;618;p39"/>
          <p:cNvSpPr txBox="1"/>
          <p:nvPr/>
        </p:nvSpPr>
        <p:spPr>
          <a:xfrm>
            <a:off x="6023992" y="6381328"/>
            <a:ext cx="6168008" cy="338554"/>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800"/>
              <a:buFont typeface="Arial"/>
              <a:buNone/>
            </a:pPr>
            <a:r>
              <a:rPr lang="es-ES" sz="800" b="0" i="0" u="none" strike="noStrike" cap="none">
                <a:solidFill>
                  <a:schemeClr val="dk2"/>
                </a:solidFill>
                <a:latin typeface="Arial"/>
                <a:ea typeface="Arial"/>
                <a:cs typeface="Arial"/>
                <a:sym typeface="Arial"/>
              </a:rPr>
              <a:t>IDDSI. </a:t>
            </a:r>
            <a:r>
              <a:rPr lang="es-ES" sz="800" b="0" i="0" u="sng" strike="noStrike" cap="none">
                <a:solidFill>
                  <a:schemeClr val="dk2"/>
                </a:solidFill>
                <a:latin typeface="Arial"/>
                <a:ea typeface="Arial"/>
                <a:cs typeface="Arial"/>
                <a:sym typeface="Arial"/>
                <a:hlinkClick r:id="rId7">
                  <a:extLst>
                    <a:ext uri="{A12FA001-AC4F-418D-AE19-62706E023703}">
                      <ahyp:hlinkClr xmlns:ahyp="http://schemas.microsoft.com/office/drawing/2018/hyperlinkcolor" val="tx"/>
                    </a:ext>
                  </a:extLst>
                </a:hlinkClick>
              </a:rPr>
              <a:t>https://iddsi.org/IDDSI/media/images/Translations/IDDSI_</a:t>
            </a:r>
            <a:endParaRPr sz="800" b="0" i="0" u="none" strike="noStrike" cap="none">
              <a:solidFill>
                <a:schemeClr val="dk2"/>
              </a:solidFill>
              <a:latin typeface="Arial"/>
              <a:ea typeface="Arial"/>
              <a:cs typeface="Arial"/>
              <a:sym typeface="Arial"/>
            </a:endParaRPr>
          </a:p>
          <a:p>
            <a:pPr marL="0" marR="0" lvl="0" indent="0" algn="r" rtl="0">
              <a:lnSpc>
                <a:spcPct val="100000"/>
              </a:lnSpc>
              <a:spcBef>
                <a:spcPts val="0"/>
              </a:spcBef>
              <a:spcAft>
                <a:spcPts val="0"/>
              </a:spcAft>
              <a:buClr>
                <a:srgbClr val="000000"/>
              </a:buClr>
              <a:buSzPts val="800"/>
              <a:buFont typeface="Arial"/>
              <a:buNone/>
            </a:pPr>
            <a:endParaRPr sz="800" b="0" i="0" u="none" strike="noStrike" cap="none">
              <a:solidFill>
                <a:schemeClr val="dk2"/>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8"/>
          <p:cNvSpPr/>
          <p:nvPr/>
        </p:nvSpPr>
        <p:spPr>
          <a:xfrm>
            <a:off x="2817548" y="4107039"/>
            <a:ext cx="8654827" cy="1267936"/>
          </a:xfrm>
          <a:prstGeom prst="snip2DiagRect">
            <a:avLst>
              <a:gd name="adj1" fmla="val 0"/>
              <a:gd name="adj2" fmla="val 16667"/>
            </a:avLst>
          </a:prstGeom>
          <a:solidFill>
            <a:srgbClr val="D0EA8E">
              <a:alpha val="4941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28" name="Google Shape;128;p8"/>
          <p:cNvSpPr/>
          <p:nvPr/>
        </p:nvSpPr>
        <p:spPr>
          <a:xfrm>
            <a:off x="1" y="1504"/>
            <a:ext cx="1496061" cy="6856496"/>
          </a:xfrm>
          <a:prstGeom prst="rect">
            <a:avLst/>
          </a:prstGeom>
          <a:solidFill>
            <a:srgbClr val="2F549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29" name="Google Shape;129;p8"/>
          <p:cNvSpPr/>
          <p:nvPr/>
        </p:nvSpPr>
        <p:spPr>
          <a:xfrm>
            <a:off x="2831157" y="184245"/>
            <a:ext cx="8654827" cy="1423181"/>
          </a:xfrm>
          <a:prstGeom prst="snip2DiagRect">
            <a:avLst>
              <a:gd name="adj1" fmla="val 0"/>
              <a:gd name="adj2" fmla="val 16667"/>
            </a:avLst>
          </a:prstGeom>
          <a:solidFill>
            <a:srgbClr val="B8E5EE">
              <a:alpha val="4941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30" name="Google Shape;130;p8"/>
          <p:cNvSpPr txBox="1">
            <a:spLocks noGrp="1"/>
          </p:cNvSpPr>
          <p:nvPr>
            <p:ph type="body" idx="1"/>
          </p:nvPr>
        </p:nvSpPr>
        <p:spPr>
          <a:xfrm>
            <a:off x="3943351" y="332891"/>
            <a:ext cx="6013848" cy="1193292"/>
          </a:xfrm>
          <a:prstGeom prst="rect">
            <a:avLst/>
          </a:prstGeom>
          <a:noFill/>
          <a:ln>
            <a:noFill/>
          </a:ln>
        </p:spPr>
        <p:txBody>
          <a:bodyPr spcFirstLastPara="1" wrap="square" lIns="91425" tIns="45700" rIns="91425" bIns="45700" anchor="t" anchorCtr="0">
            <a:normAutofit fontScale="92500" lnSpcReduction="10000"/>
          </a:bodyPr>
          <a:lstStyle/>
          <a:p>
            <a:pPr marL="0" lvl="0" indent="0" algn="ctr" rtl="0">
              <a:lnSpc>
                <a:spcPct val="90000"/>
              </a:lnSpc>
              <a:spcBef>
                <a:spcPts val="1000"/>
              </a:spcBef>
              <a:spcAft>
                <a:spcPts val="0"/>
              </a:spcAft>
              <a:buSzPct val="52594"/>
              <a:buNone/>
            </a:pPr>
            <a:r>
              <a:rPr lang="es-ES" sz="4000" b="1">
                <a:solidFill>
                  <a:srgbClr val="11151A"/>
                </a:solidFill>
                <a:latin typeface="Calibri"/>
                <a:ea typeface="Calibri"/>
                <a:cs typeface="Calibri"/>
                <a:sym typeface="Calibri"/>
              </a:rPr>
              <a:t>Mecanismo del complejo orofaringolar</a:t>
            </a:r>
            <a:r>
              <a:rPr lang="es-ES" sz="4000" b="1">
                <a:solidFill>
                  <a:srgbClr val="11151A"/>
                </a:solidFill>
              </a:rPr>
              <a:t>í</a:t>
            </a:r>
            <a:r>
              <a:rPr lang="es-ES" sz="4000" b="1">
                <a:solidFill>
                  <a:srgbClr val="11151A"/>
                </a:solidFill>
                <a:latin typeface="Calibri"/>
                <a:ea typeface="Calibri"/>
                <a:cs typeface="Calibri"/>
                <a:sym typeface="Calibri"/>
              </a:rPr>
              <a:t>ngeo</a:t>
            </a:r>
            <a:endParaRPr sz="4000" b="1">
              <a:solidFill>
                <a:srgbClr val="11151A"/>
              </a:solidFill>
            </a:endParaRPr>
          </a:p>
        </p:txBody>
      </p:sp>
      <p:sp>
        <p:nvSpPr>
          <p:cNvPr id="131" name="Google Shape;131;p8"/>
          <p:cNvSpPr txBox="1"/>
          <p:nvPr/>
        </p:nvSpPr>
        <p:spPr>
          <a:xfrm>
            <a:off x="5291659" y="1738580"/>
            <a:ext cx="2798232" cy="1193292"/>
          </a:xfrm>
          <a:prstGeom prst="rect">
            <a:avLst/>
          </a:prstGeom>
          <a:noFill/>
          <a:ln>
            <a:noFill/>
          </a:ln>
        </p:spPr>
        <p:txBody>
          <a:bodyPr spcFirstLastPara="1" wrap="square" lIns="91425" tIns="45700" rIns="91425" bIns="45700" anchor="ctr" anchorCtr="0">
            <a:normAutofit/>
          </a:bodyPr>
          <a:lstStyle/>
          <a:p>
            <a:pPr marL="0" marR="0" lvl="0" indent="0" algn="ctr" rtl="0">
              <a:lnSpc>
                <a:spcPct val="90000"/>
              </a:lnSpc>
              <a:spcBef>
                <a:spcPts val="0"/>
              </a:spcBef>
              <a:spcAft>
                <a:spcPts val="0"/>
              </a:spcAft>
              <a:buClr>
                <a:schemeClr val="accent1"/>
              </a:buClr>
              <a:buSzPts val="3600"/>
              <a:buFont typeface="Noto Sans Symbols"/>
              <a:buNone/>
            </a:pPr>
            <a:r>
              <a:rPr lang="es-ES" sz="3600" b="0" i="1" u="none" strike="noStrike" cap="none">
                <a:solidFill>
                  <a:schemeClr val="dk1"/>
                </a:solidFill>
                <a:latin typeface="Calibri"/>
                <a:ea typeface="Calibri"/>
                <a:cs typeface="Calibri"/>
                <a:sym typeface="Calibri"/>
              </a:rPr>
              <a:t>Fuerza</a:t>
            </a:r>
            <a:endParaRPr sz="3600" b="0" i="1" u="none" strike="noStrike" cap="none">
              <a:solidFill>
                <a:schemeClr val="dk1"/>
              </a:solidFill>
              <a:latin typeface="Arial"/>
              <a:ea typeface="Arial"/>
              <a:cs typeface="Arial"/>
              <a:sym typeface="Arial"/>
            </a:endParaRPr>
          </a:p>
        </p:txBody>
      </p:sp>
      <p:sp>
        <p:nvSpPr>
          <p:cNvPr id="132" name="Google Shape;132;p8"/>
          <p:cNvSpPr txBox="1"/>
          <p:nvPr/>
        </p:nvSpPr>
        <p:spPr>
          <a:xfrm>
            <a:off x="5357194" y="2509792"/>
            <a:ext cx="2798232" cy="812671"/>
          </a:xfrm>
          <a:prstGeom prst="rect">
            <a:avLst/>
          </a:prstGeom>
          <a:noFill/>
          <a:ln>
            <a:noFill/>
          </a:ln>
        </p:spPr>
        <p:txBody>
          <a:bodyPr spcFirstLastPara="1" wrap="square" lIns="91425" tIns="45700" rIns="91425" bIns="45700" anchor="ctr" anchorCtr="0">
            <a:normAutofit/>
          </a:bodyPr>
          <a:lstStyle/>
          <a:p>
            <a:pPr marL="0" marR="0" lvl="0" indent="0" algn="ctr" rtl="0">
              <a:lnSpc>
                <a:spcPct val="90000"/>
              </a:lnSpc>
              <a:spcBef>
                <a:spcPts val="0"/>
              </a:spcBef>
              <a:spcAft>
                <a:spcPts val="0"/>
              </a:spcAft>
              <a:buClr>
                <a:schemeClr val="accent1"/>
              </a:buClr>
              <a:buSzPts val="3600"/>
              <a:buFont typeface="Noto Sans Symbols"/>
              <a:buNone/>
            </a:pPr>
            <a:r>
              <a:rPr lang="es-ES" sz="3600" b="0" i="1" u="none" strike="noStrike" cap="none">
                <a:solidFill>
                  <a:schemeClr val="dk1"/>
                </a:solidFill>
                <a:latin typeface="Calibri"/>
                <a:ea typeface="Calibri"/>
                <a:cs typeface="Calibri"/>
                <a:sym typeface="Calibri"/>
              </a:rPr>
              <a:t>Movimiento</a:t>
            </a:r>
            <a:endParaRPr sz="3600" b="0" i="1" u="none" strike="noStrike" cap="none">
              <a:solidFill>
                <a:schemeClr val="dk1"/>
              </a:solidFill>
              <a:latin typeface="Arial"/>
              <a:ea typeface="Arial"/>
              <a:cs typeface="Arial"/>
              <a:sym typeface="Arial"/>
            </a:endParaRPr>
          </a:p>
        </p:txBody>
      </p:sp>
      <p:sp>
        <p:nvSpPr>
          <p:cNvPr id="133" name="Google Shape;133;p8"/>
          <p:cNvSpPr txBox="1"/>
          <p:nvPr/>
        </p:nvSpPr>
        <p:spPr>
          <a:xfrm>
            <a:off x="5226124" y="2929337"/>
            <a:ext cx="2798232" cy="1193292"/>
          </a:xfrm>
          <a:prstGeom prst="rect">
            <a:avLst/>
          </a:prstGeom>
          <a:noFill/>
          <a:ln>
            <a:noFill/>
          </a:ln>
        </p:spPr>
        <p:txBody>
          <a:bodyPr spcFirstLastPara="1" wrap="square" lIns="91425" tIns="45700" rIns="91425" bIns="45700" anchor="ctr" anchorCtr="0">
            <a:normAutofit/>
          </a:bodyPr>
          <a:lstStyle/>
          <a:p>
            <a:pPr marL="0" marR="0" lvl="0" indent="0" algn="ctr" rtl="0">
              <a:lnSpc>
                <a:spcPct val="90000"/>
              </a:lnSpc>
              <a:spcBef>
                <a:spcPts val="0"/>
              </a:spcBef>
              <a:spcAft>
                <a:spcPts val="0"/>
              </a:spcAft>
              <a:buClr>
                <a:schemeClr val="accent1"/>
              </a:buClr>
              <a:buSzPts val="3600"/>
              <a:buFont typeface="Noto Sans Symbols"/>
              <a:buNone/>
            </a:pPr>
            <a:r>
              <a:rPr lang="es-ES" sz="3600" b="0" i="1" u="none" strike="noStrike" cap="none">
                <a:solidFill>
                  <a:schemeClr val="dk1"/>
                </a:solidFill>
                <a:latin typeface="Calibri"/>
                <a:ea typeface="Calibri"/>
                <a:cs typeface="Calibri"/>
                <a:sym typeface="Calibri"/>
              </a:rPr>
              <a:t>Presión</a:t>
            </a:r>
            <a:endParaRPr sz="3600" b="0" i="1" u="none" strike="noStrike" cap="none">
              <a:solidFill>
                <a:schemeClr val="dk1"/>
              </a:solidFill>
              <a:latin typeface="Arial"/>
              <a:ea typeface="Arial"/>
              <a:cs typeface="Arial"/>
              <a:sym typeface="Arial"/>
            </a:endParaRPr>
          </a:p>
        </p:txBody>
      </p:sp>
      <p:sp>
        <p:nvSpPr>
          <p:cNvPr id="134" name="Google Shape;134;p8"/>
          <p:cNvSpPr txBox="1"/>
          <p:nvPr/>
        </p:nvSpPr>
        <p:spPr>
          <a:xfrm>
            <a:off x="3443370" y="3860759"/>
            <a:ext cx="7706406" cy="1990250"/>
          </a:xfrm>
          <a:prstGeom prst="rect">
            <a:avLst/>
          </a:prstGeom>
          <a:noFill/>
          <a:ln>
            <a:noFill/>
          </a:ln>
        </p:spPr>
        <p:txBody>
          <a:bodyPr spcFirstLastPara="1" wrap="square" lIns="91425" tIns="45700" rIns="91425" bIns="45700" anchor="ctr" anchorCtr="0">
            <a:normAutofit/>
          </a:bodyPr>
          <a:lstStyle/>
          <a:p>
            <a:pPr marL="0" marR="0" lvl="0" indent="0" algn="ctr" rtl="0">
              <a:lnSpc>
                <a:spcPct val="90000"/>
              </a:lnSpc>
              <a:spcBef>
                <a:spcPts val="0"/>
              </a:spcBef>
              <a:spcAft>
                <a:spcPts val="0"/>
              </a:spcAft>
              <a:buClr>
                <a:schemeClr val="accent1"/>
              </a:buClr>
              <a:buSzPts val="3600"/>
              <a:buFont typeface="Noto Sans Symbols"/>
              <a:buNone/>
            </a:pPr>
            <a:r>
              <a:rPr lang="es-ES" sz="3600" b="1" i="1" u="none" strike="noStrike" cap="none">
                <a:solidFill>
                  <a:schemeClr val="dk1"/>
                </a:solidFill>
                <a:latin typeface="Calibri"/>
                <a:ea typeface="Calibri"/>
                <a:cs typeface="Calibri"/>
                <a:sym typeface="Calibri"/>
              </a:rPr>
              <a:t>En el proceso de la deglución hay una fase voluntaria y otra refleja</a:t>
            </a:r>
            <a:endParaRPr sz="3600" b="1" i="1" u="none" strike="noStrike" cap="none">
              <a:solidFill>
                <a:schemeClr val="dk1"/>
              </a:solidFill>
              <a:latin typeface="Arial"/>
              <a:ea typeface="Arial"/>
              <a:cs typeface="Arial"/>
              <a:sym typeface="Arial"/>
            </a:endParaRPr>
          </a:p>
        </p:txBody>
      </p:sp>
      <p:pic>
        <p:nvPicPr>
          <p:cNvPr id="135" name="Google Shape;135;p8"/>
          <p:cNvPicPr preferRelativeResize="0"/>
          <p:nvPr/>
        </p:nvPicPr>
        <p:blipFill rotWithShape="1">
          <a:blip r:embed="rId3">
            <a:alphaModFix/>
          </a:blip>
          <a:srcRect r="79350"/>
          <a:stretch/>
        </p:blipFill>
        <p:spPr>
          <a:xfrm>
            <a:off x="129970" y="5431776"/>
            <a:ext cx="1132918" cy="1162050"/>
          </a:xfrm>
          <a:prstGeom prst="rect">
            <a:avLst/>
          </a:prstGeom>
          <a:noFill/>
          <a:ln>
            <a:noFill/>
          </a:ln>
        </p:spPr>
      </p:pic>
      <p:sp>
        <p:nvSpPr>
          <p:cNvPr id="136" name="Google Shape;136;p8"/>
          <p:cNvSpPr txBox="1">
            <a:spLocks noGrp="1"/>
          </p:cNvSpPr>
          <p:nvPr>
            <p:ph type="title"/>
          </p:nvPr>
        </p:nvSpPr>
        <p:spPr>
          <a:xfrm rot="-5400000">
            <a:off x="-438599" y="2843217"/>
            <a:ext cx="5221582" cy="1086039"/>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90000"/>
              </a:lnSpc>
              <a:spcBef>
                <a:spcPts val="0"/>
              </a:spcBef>
              <a:spcAft>
                <a:spcPts val="0"/>
              </a:spcAft>
              <a:buSzPts val="1800"/>
              <a:buNone/>
            </a:pPr>
            <a:r>
              <a:rPr lang="es-ES" sz="8000" b="1">
                <a:solidFill>
                  <a:schemeClr val="dk1"/>
                </a:solidFill>
                <a:latin typeface="Calibri"/>
                <a:ea typeface="Calibri"/>
                <a:cs typeface="Calibri"/>
                <a:sym typeface="Calibri"/>
              </a:rPr>
              <a:t>FISIOLOGÍA</a:t>
            </a:r>
            <a:endParaRPr sz="8000" b="1">
              <a:solidFill>
                <a:schemeClr val="dk1"/>
              </a:solidFill>
            </a:endParaRPr>
          </a:p>
        </p:txBody>
      </p:sp>
      <p:sp>
        <p:nvSpPr>
          <p:cNvPr id="137" name="Google Shape;137;p8"/>
          <p:cNvSpPr/>
          <p:nvPr/>
        </p:nvSpPr>
        <p:spPr>
          <a:xfrm rot="5400000">
            <a:off x="5333117" y="1420238"/>
            <a:ext cx="2846385" cy="2971960"/>
          </a:xfrm>
          <a:prstGeom prst="bracePair">
            <a:avLst/>
          </a:prstGeom>
          <a:noFill/>
          <a:ln w="28575" cap="flat" cmpd="sng">
            <a:solidFill>
              <a:srgbClr val="FF939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138" name="Google Shape;138;p8"/>
          <p:cNvSpPr txBox="1"/>
          <p:nvPr/>
        </p:nvSpPr>
        <p:spPr>
          <a:xfrm>
            <a:off x="4848231" y="5532991"/>
            <a:ext cx="3950920" cy="1140764"/>
          </a:xfrm>
          <a:prstGeom prst="rect">
            <a:avLst/>
          </a:prstGeom>
          <a:noFill/>
          <a:ln>
            <a:noFill/>
          </a:ln>
        </p:spPr>
        <p:txBody>
          <a:bodyPr spcFirstLastPara="1" wrap="square" lIns="91425" tIns="45700" rIns="91425" bIns="45700" anchor="ctr" anchorCtr="0">
            <a:normAutofit fontScale="47500" lnSpcReduction="20000"/>
          </a:bodyPr>
          <a:lstStyle/>
          <a:p>
            <a:pPr marL="182880" marR="0" lvl="0" indent="-182880" algn="r" rtl="0">
              <a:lnSpc>
                <a:spcPct val="90000"/>
              </a:lnSpc>
              <a:spcBef>
                <a:spcPts val="0"/>
              </a:spcBef>
              <a:spcAft>
                <a:spcPts val="0"/>
              </a:spcAft>
              <a:buClr>
                <a:schemeClr val="accent1"/>
              </a:buClr>
              <a:buSzPct val="100000"/>
              <a:buFont typeface="Noto Sans Symbols"/>
              <a:buChar char="✔"/>
            </a:pPr>
            <a:r>
              <a:rPr lang="es-ES" sz="3600" b="0" i="1" u="none" strike="noStrike" cap="none">
                <a:solidFill>
                  <a:schemeClr val="dk1"/>
                </a:solidFill>
                <a:latin typeface="Calibri"/>
                <a:ea typeface="Calibri"/>
                <a:cs typeface="Calibri"/>
                <a:sym typeface="Calibri"/>
              </a:rPr>
              <a:t>Base de la lengua</a:t>
            </a:r>
            <a:endParaRPr sz="1400" b="0" i="0" u="none" strike="noStrike" cap="none">
              <a:solidFill>
                <a:srgbClr val="000000"/>
              </a:solidFill>
              <a:latin typeface="Arial"/>
              <a:ea typeface="Arial"/>
              <a:cs typeface="Arial"/>
              <a:sym typeface="Arial"/>
            </a:endParaRPr>
          </a:p>
          <a:p>
            <a:pPr marL="182880" marR="0" lvl="0" indent="-182880" algn="r" rtl="0">
              <a:lnSpc>
                <a:spcPct val="90000"/>
              </a:lnSpc>
              <a:spcBef>
                <a:spcPts val="1200"/>
              </a:spcBef>
              <a:spcAft>
                <a:spcPts val="0"/>
              </a:spcAft>
              <a:buClr>
                <a:schemeClr val="accent1"/>
              </a:buClr>
              <a:buSzPct val="100000"/>
              <a:buFont typeface="Noto Sans Symbols"/>
              <a:buChar char="✔"/>
            </a:pPr>
            <a:r>
              <a:rPr lang="es-ES" sz="3600" b="0" i="1" u="none" strike="noStrike" cap="none">
                <a:solidFill>
                  <a:schemeClr val="dk1"/>
                </a:solidFill>
                <a:latin typeface="Calibri"/>
                <a:ea typeface="Calibri"/>
                <a:cs typeface="Calibri"/>
                <a:sym typeface="Calibri"/>
              </a:rPr>
              <a:t>Pilares anteriores del velo de paladar</a:t>
            </a:r>
            <a:endParaRPr sz="1400" b="0" i="0" u="none" strike="noStrike" cap="none">
              <a:solidFill>
                <a:srgbClr val="000000"/>
              </a:solidFill>
              <a:latin typeface="Arial"/>
              <a:ea typeface="Arial"/>
              <a:cs typeface="Arial"/>
              <a:sym typeface="Arial"/>
            </a:endParaRPr>
          </a:p>
          <a:p>
            <a:pPr marL="182880" marR="0" lvl="0" indent="-182880" algn="r" rtl="0">
              <a:lnSpc>
                <a:spcPct val="90000"/>
              </a:lnSpc>
              <a:spcBef>
                <a:spcPts val="1200"/>
              </a:spcBef>
              <a:spcAft>
                <a:spcPts val="0"/>
              </a:spcAft>
              <a:buClr>
                <a:schemeClr val="accent1"/>
              </a:buClr>
              <a:buSzPct val="100000"/>
              <a:buFont typeface="Noto Sans Symbols"/>
              <a:buChar char="✔"/>
            </a:pPr>
            <a:r>
              <a:rPr lang="es-ES" sz="3600" b="0" i="1" u="none" strike="noStrike" cap="none">
                <a:solidFill>
                  <a:schemeClr val="dk1"/>
                </a:solidFill>
                <a:latin typeface="Calibri"/>
                <a:ea typeface="Calibri"/>
                <a:cs typeface="Calibri"/>
                <a:sym typeface="Calibri"/>
              </a:rPr>
              <a:t>Pared faríngea posterior</a:t>
            </a:r>
            <a:endParaRPr sz="3600" b="0" i="1" u="none" strike="noStrike" cap="none">
              <a:solidFill>
                <a:schemeClr val="dk1"/>
              </a:solidFill>
              <a:latin typeface="Arial"/>
              <a:ea typeface="Arial"/>
              <a:cs typeface="Arial"/>
              <a:sym typeface="Arial"/>
            </a:endParaRPr>
          </a:p>
        </p:txBody>
      </p:sp>
      <p:sp>
        <p:nvSpPr>
          <p:cNvPr id="139" name="Google Shape;139;p8"/>
          <p:cNvSpPr/>
          <p:nvPr/>
        </p:nvSpPr>
        <p:spPr>
          <a:xfrm>
            <a:off x="8754398" y="5506580"/>
            <a:ext cx="466344" cy="1140764"/>
          </a:xfrm>
          <a:prstGeom prst="rightBrace">
            <a:avLst>
              <a:gd name="adj1" fmla="val 8333"/>
              <a:gd name="adj2" fmla="val 50015"/>
            </a:avLst>
          </a:prstGeom>
          <a:noFill/>
          <a:ln w="28575" cap="flat" cmpd="sng">
            <a:solidFill>
              <a:srgbClr val="FF939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140" name="Google Shape;140;p8"/>
          <p:cNvSpPr txBox="1"/>
          <p:nvPr/>
        </p:nvSpPr>
        <p:spPr>
          <a:xfrm rot="-1325717">
            <a:off x="9672299" y="5935138"/>
            <a:ext cx="1298279"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Noto Sans Symbols"/>
              <a:buNone/>
            </a:pPr>
            <a:r>
              <a:rPr lang="es-ES" sz="1400" b="0" i="1" u="none" strike="noStrike" cap="none">
                <a:solidFill>
                  <a:schemeClr val="dk1"/>
                </a:solidFill>
                <a:latin typeface="Calibri"/>
                <a:ea typeface="Calibri"/>
                <a:cs typeface="Calibri"/>
                <a:sym typeface="Calibri"/>
              </a:rPr>
              <a:t>Receptores</a:t>
            </a:r>
            <a:endParaRPr sz="1400" b="0" i="0" u="none" strike="noStrike" cap="none">
              <a:solidFill>
                <a:srgbClr val="000000"/>
              </a:solidFill>
              <a:latin typeface="Arial"/>
              <a:ea typeface="Arial"/>
              <a:cs typeface="Arial"/>
              <a:sym typeface="Arial"/>
            </a:endParaRPr>
          </a:p>
        </p:txBody>
      </p:sp>
      <p:cxnSp>
        <p:nvCxnSpPr>
          <p:cNvPr id="141" name="Google Shape;141;p8"/>
          <p:cNvCxnSpPr/>
          <p:nvPr/>
        </p:nvCxnSpPr>
        <p:spPr>
          <a:xfrm rot="5400000">
            <a:off x="9292788" y="5368679"/>
            <a:ext cx="796200" cy="729300"/>
          </a:xfrm>
          <a:prstGeom prst="curvedConnector3">
            <a:avLst>
              <a:gd name="adj1" fmla="val 102829"/>
            </a:avLst>
          </a:prstGeom>
          <a:noFill/>
          <a:ln w="28575" cap="flat" cmpd="sng">
            <a:solidFill>
              <a:srgbClr val="FF9393"/>
            </a:solidFill>
            <a:prstDash val="solid"/>
            <a:round/>
            <a:headEnd type="none" w="sm" len="sm"/>
            <a:tailEnd type="triangle" w="med" len="med"/>
          </a:ln>
        </p:spPr>
      </p:cxnSp>
      <p:sp>
        <p:nvSpPr>
          <p:cNvPr id="142" name="Google Shape;142;p8"/>
          <p:cNvSpPr txBox="1"/>
          <p:nvPr/>
        </p:nvSpPr>
        <p:spPr>
          <a:xfrm>
            <a:off x="3177469" y="5447015"/>
            <a:ext cx="1572768" cy="120032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s-ES" sz="2400" b="0" i="1" u="none" strike="noStrike" cap="none">
                <a:solidFill>
                  <a:srgbClr val="BF9000"/>
                </a:solidFill>
                <a:latin typeface="Calibri"/>
                <a:ea typeface="Calibri"/>
                <a:cs typeface="Calibri"/>
                <a:sym typeface="Calibri"/>
              </a:rPr>
              <a:t>Reflejo Disparador Deglutorio</a:t>
            </a:r>
            <a:endParaRPr sz="2400" b="0" i="1" u="none" strike="noStrike" cap="none">
              <a:solidFill>
                <a:srgbClr val="BF9000"/>
              </a:solidFill>
              <a:latin typeface="Arial"/>
              <a:ea typeface="Arial"/>
              <a:cs typeface="Arial"/>
              <a:sym typeface="Arial"/>
            </a:endParaRPr>
          </a:p>
        </p:txBody>
      </p:sp>
      <p:sp>
        <p:nvSpPr>
          <p:cNvPr id="143" name="Google Shape;143;p8"/>
          <p:cNvSpPr/>
          <p:nvPr/>
        </p:nvSpPr>
        <p:spPr>
          <a:xfrm flipH="1">
            <a:off x="4936977" y="5601044"/>
            <a:ext cx="301924" cy="992782"/>
          </a:xfrm>
          <a:prstGeom prst="rightBrace">
            <a:avLst>
              <a:gd name="adj1" fmla="val 8333"/>
              <a:gd name="adj2" fmla="val 46507"/>
            </a:avLst>
          </a:prstGeom>
          <a:noFill/>
          <a:ln w="28575" cap="flat" cmpd="sng">
            <a:solidFill>
              <a:srgbClr val="FF939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144" name="Google Shape;144;p8"/>
          <p:cNvSpPr txBox="1"/>
          <p:nvPr/>
        </p:nvSpPr>
        <p:spPr>
          <a:xfrm rot="-5400000">
            <a:off x="-1796860" y="2579732"/>
            <a:ext cx="5005751" cy="58473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600"/>
              <a:buFont typeface="Arial"/>
              <a:buNone/>
            </a:pPr>
            <a:r>
              <a:rPr lang="es-ES" sz="3200" b="1" i="0" u="none" strike="noStrike" cap="none">
                <a:solidFill>
                  <a:schemeClr val="lt1"/>
                </a:solidFill>
                <a:latin typeface="Calibri"/>
                <a:ea typeface="Calibri"/>
                <a:cs typeface="Calibri"/>
                <a:sym typeface="Calibri"/>
              </a:rPr>
              <a:t>DISFAGIA - KINESIOLOGÍA</a:t>
            </a:r>
            <a:endParaRPr sz="3200" b="1" i="0" u="none" strike="noStrike" cap="none">
              <a:solidFill>
                <a:schemeClr val="lt1"/>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9"/>
                                        </p:tgtEl>
                                        <p:attrNameLst>
                                          <p:attrName>style.visibility</p:attrName>
                                        </p:attrNameLst>
                                      </p:cBhvr>
                                      <p:to>
                                        <p:strVal val="visible"/>
                                      </p:to>
                                    </p:set>
                                    <p:animEffect transition="in" filter="fade">
                                      <p:cBhvr>
                                        <p:cTn id="7" dur="500"/>
                                        <p:tgtEl>
                                          <p:spTgt spid="12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30">
                                            <p:txEl>
                                              <p:pRg st="0" end="0"/>
                                            </p:txEl>
                                          </p:spTgt>
                                        </p:tgtEl>
                                        <p:attrNameLst>
                                          <p:attrName>style.visibility</p:attrName>
                                        </p:attrNameLst>
                                      </p:cBhvr>
                                      <p:to>
                                        <p:strVal val="visible"/>
                                      </p:to>
                                    </p:set>
                                    <p:animEffect transition="in" filter="fade">
                                      <p:cBhvr>
                                        <p:cTn id="11" dur="500"/>
                                        <p:tgtEl>
                                          <p:spTgt spid="130">
                                            <p:txEl>
                                              <p:pRg st="0" end="0"/>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37"/>
                                        </p:tgtEl>
                                        <p:attrNameLst>
                                          <p:attrName>style.visibility</p:attrName>
                                        </p:attrNameLst>
                                      </p:cBhvr>
                                      <p:to>
                                        <p:strVal val="visible"/>
                                      </p:to>
                                    </p:set>
                                    <p:animEffect transition="in" filter="fade">
                                      <p:cBhvr>
                                        <p:cTn id="15" dur="500"/>
                                        <p:tgtEl>
                                          <p:spTgt spid="137"/>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31"/>
                                        </p:tgtEl>
                                        <p:attrNameLst>
                                          <p:attrName>style.visibility</p:attrName>
                                        </p:attrNameLst>
                                      </p:cBhvr>
                                      <p:to>
                                        <p:strVal val="visible"/>
                                      </p:to>
                                    </p:set>
                                    <p:animEffect transition="in" filter="fade">
                                      <p:cBhvr>
                                        <p:cTn id="19" dur="500"/>
                                        <p:tgtEl>
                                          <p:spTgt spid="131"/>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32"/>
                                        </p:tgtEl>
                                        <p:attrNameLst>
                                          <p:attrName>style.visibility</p:attrName>
                                        </p:attrNameLst>
                                      </p:cBhvr>
                                      <p:to>
                                        <p:strVal val="visible"/>
                                      </p:to>
                                    </p:set>
                                    <p:animEffect transition="in" filter="fade">
                                      <p:cBhvr>
                                        <p:cTn id="23" dur="500"/>
                                        <p:tgtEl>
                                          <p:spTgt spid="132"/>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133"/>
                                        </p:tgtEl>
                                        <p:attrNameLst>
                                          <p:attrName>style.visibility</p:attrName>
                                        </p:attrNameLst>
                                      </p:cBhvr>
                                      <p:to>
                                        <p:strVal val="visible"/>
                                      </p:to>
                                    </p:set>
                                    <p:animEffect transition="in" filter="fade">
                                      <p:cBhvr>
                                        <p:cTn id="27" dur="500"/>
                                        <p:tgtEl>
                                          <p:spTgt spid="133"/>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127"/>
                                        </p:tgtEl>
                                        <p:attrNameLst>
                                          <p:attrName>style.visibility</p:attrName>
                                        </p:attrNameLst>
                                      </p:cBhvr>
                                      <p:to>
                                        <p:strVal val="visible"/>
                                      </p:to>
                                    </p:set>
                                    <p:animEffect transition="in" filter="fade">
                                      <p:cBhvr>
                                        <p:cTn id="31" dur="500"/>
                                        <p:tgtEl>
                                          <p:spTgt spid="127"/>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134"/>
                                        </p:tgtEl>
                                        <p:attrNameLst>
                                          <p:attrName>style.visibility</p:attrName>
                                        </p:attrNameLst>
                                      </p:cBhvr>
                                      <p:to>
                                        <p:strVal val="visible"/>
                                      </p:to>
                                    </p:set>
                                    <p:animEffect transition="in" filter="fade">
                                      <p:cBhvr>
                                        <p:cTn id="35" dur="500"/>
                                        <p:tgtEl>
                                          <p:spTgt spid="134"/>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141"/>
                                        </p:tgtEl>
                                        <p:attrNameLst>
                                          <p:attrName>style.visibility</p:attrName>
                                        </p:attrNameLst>
                                      </p:cBhvr>
                                      <p:to>
                                        <p:strVal val="visible"/>
                                      </p:to>
                                    </p:set>
                                    <p:animEffect transition="in" filter="fade">
                                      <p:cBhvr>
                                        <p:cTn id="39" dur="500"/>
                                        <p:tgtEl>
                                          <p:spTgt spid="141"/>
                                        </p:tgtEl>
                                      </p:cBhvr>
                                    </p:animEffect>
                                  </p:childTnLst>
                                </p:cTn>
                              </p:par>
                            </p:childTnLst>
                          </p:cTn>
                        </p:par>
                        <p:par>
                          <p:cTn id="40" fill="hold">
                            <p:stCondLst>
                              <p:cond delay="4500"/>
                            </p:stCondLst>
                            <p:childTnLst>
                              <p:par>
                                <p:cTn id="41" presetID="10" presetClass="entr" presetSubtype="0" fill="hold" nodeType="afterEffect">
                                  <p:stCondLst>
                                    <p:cond delay="0"/>
                                  </p:stCondLst>
                                  <p:childTnLst>
                                    <p:set>
                                      <p:cBhvr>
                                        <p:cTn id="42" dur="1" fill="hold">
                                          <p:stCondLst>
                                            <p:cond delay="0"/>
                                          </p:stCondLst>
                                        </p:cTn>
                                        <p:tgtEl>
                                          <p:spTgt spid="140"/>
                                        </p:tgtEl>
                                        <p:attrNameLst>
                                          <p:attrName>style.visibility</p:attrName>
                                        </p:attrNameLst>
                                      </p:cBhvr>
                                      <p:to>
                                        <p:strVal val="visible"/>
                                      </p:to>
                                    </p:set>
                                    <p:animEffect transition="in" filter="fade">
                                      <p:cBhvr>
                                        <p:cTn id="43" dur="500"/>
                                        <p:tgtEl>
                                          <p:spTgt spid="140"/>
                                        </p:tgtEl>
                                      </p:cBhvr>
                                    </p:animEffect>
                                  </p:childTnLst>
                                </p:cTn>
                              </p:par>
                            </p:childTnLst>
                          </p:cTn>
                        </p:par>
                        <p:par>
                          <p:cTn id="44" fill="hold">
                            <p:stCondLst>
                              <p:cond delay="5000"/>
                            </p:stCondLst>
                            <p:childTnLst>
                              <p:par>
                                <p:cTn id="45" presetID="10" presetClass="entr" presetSubtype="0" fill="hold" nodeType="afterEffect">
                                  <p:stCondLst>
                                    <p:cond delay="0"/>
                                  </p:stCondLst>
                                  <p:childTnLst>
                                    <p:set>
                                      <p:cBhvr>
                                        <p:cTn id="46" dur="1" fill="hold">
                                          <p:stCondLst>
                                            <p:cond delay="0"/>
                                          </p:stCondLst>
                                        </p:cTn>
                                        <p:tgtEl>
                                          <p:spTgt spid="139"/>
                                        </p:tgtEl>
                                        <p:attrNameLst>
                                          <p:attrName>style.visibility</p:attrName>
                                        </p:attrNameLst>
                                      </p:cBhvr>
                                      <p:to>
                                        <p:strVal val="visible"/>
                                      </p:to>
                                    </p:set>
                                    <p:animEffect transition="in" filter="fade">
                                      <p:cBhvr>
                                        <p:cTn id="47" dur="500"/>
                                        <p:tgtEl>
                                          <p:spTgt spid="139"/>
                                        </p:tgtEl>
                                      </p:cBhvr>
                                    </p:animEffect>
                                  </p:childTnLst>
                                </p:cTn>
                              </p:par>
                            </p:childTnLst>
                          </p:cTn>
                        </p:par>
                        <p:par>
                          <p:cTn id="48" fill="hold">
                            <p:stCondLst>
                              <p:cond delay="5500"/>
                            </p:stCondLst>
                            <p:childTnLst>
                              <p:par>
                                <p:cTn id="49" presetID="10" presetClass="entr" presetSubtype="0" fill="hold" nodeType="afterEffect">
                                  <p:stCondLst>
                                    <p:cond delay="0"/>
                                  </p:stCondLst>
                                  <p:childTnLst>
                                    <p:set>
                                      <p:cBhvr>
                                        <p:cTn id="50" dur="1" fill="hold">
                                          <p:stCondLst>
                                            <p:cond delay="0"/>
                                          </p:stCondLst>
                                        </p:cTn>
                                        <p:tgtEl>
                                          <p:spTgt spid="138"/>
                                        </p:tgtEl>
                                        <p:attrNameLst>
                                          <p:attrName>style.visibility</p:attrName>
                                        </p:attrNameLst>
                                      </p:cBhvr>
                                      <p:to>
                                        <p:strVal val="visible"/>
                                      </p:to>
                                    </p:set>
                                    <p:animEffect transition="in" filter="fade">
                                      <p:cBhvr>
                                        <p:cTn id="51" dur="500"/>
                                        <p:tgtEl>
                                          <p:spTgt spid="138"/>
                                        </p:tgtEl>
                                      </p:cBhvr>
                                    </p:animEffect>
                                  </p:childTnLst>
                                </p:cTn>
                              </p:par>
                            </p:childTnLst>
                          </p:cTn>
                        </p:par>
                        <p:par>
                          <p:cTn id="52" fill="hold">
                            <p:stCondLst>
                              <p:cond delay="6000"/>
                            </p:stCondLst>
                            <p:childTnLst>
                              <p:par>
                                <p:cTn id="53" presetID="10" presetClass="entr" presetSubtype="0" fill="hold" nodeType="afterEffect">
                                  <p:stCondLst>
                                    <p:cond delay="0"/>
                                  </p:stCondLst>
                                  <p:childTnLst>
                                    <p:set>
                                      <p:cBhvr>
                                        <p:cTn id="54" dur="1" fill="hold">
                                          <p:stCondLst>
                                            <p:cond delay="0"/>
                                          </p:stCondLst>
                                        </p:cTn>
                                        <p:tgtEl>
                                          <p:spTgt spid="143"/>
                                        </p:tgtEl>
                                        <p:attrNameLst>
                                          <p:attrName>style.visibility</p:attrName>
                                        </p:attrNameLst>
                                      </p:cBhvr>
                                      <p:to>
                                        <p:strVal val="visible"/>
                                      </p:to>
                                    </p:set>
                                    <p:animEffect transition="in" filter="fade">
                                      <p:cBhvr>
                                        <p:cTn id="55" dur="500"/>
                                        <p:tgtEl>
                                          <p:spTgt spid="143"/>
                                        </p:tgtEl>
                                      </p:cBhvr>
                                    </p:animEffect>
                                  </p:childTnLst>
                                </p:cTn>
                              </p:par>
                            </p:childTnLst>
                          </p:cTn>
                        </p:par>
                        <p:par>
                          <p:cTn id="56" fill="hold">
                            <p:stCondLst>
                              <p:cond delay="6500"/>
                            </p:stCondLst>
                            <p:childTnLst>
                              <p:par>
                                <p:cTn id="57" presetID="10" presetClass="entr" presetSubtype="0" fill="hold" nodeType="afterEffect">
                                  <p:stCondLst>
                                    <p:cond delay="0"/>
                                  </p:stCondLst>
                                  <p:childTnLst>
                                    <p:set>
                                      <p:cBhvr>
                                        <p:cTn id="58" dur="1" fill="hold">
                                          <p:stCondLst>
                                            <p:cond delay="0"/>
                                          </p:stCondLst>
                                        </p:cTn>
                                        <p:tgtEl>
                                          <p:spTgt spid="142"/>
                                        </p:tgtEl>
                                        <p:attrNameLst>
                                          <p:attrName>style.visibility</p:attrName>
                                        </p:attrNameLst>
                                      </p:cBhvr>
                                      <p:to>
                                        <p:strVal val="visible"/>
                                      </p:to>
                                    </p:set>
                                    <p:animEffect transition="in" filter="fade">
                                      <p:cBhvr>
                                        <p:cTn id="59" dur="500"/>
                                        <p:tgtEl>
                                          <p:spTgt spid="1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22"/>
        <p:cNvGrpSpPr/>
        <p:nvPr/>
      </p:nvGrpSpPr>
      <p:grpSpPr>
        <a:xfrm>
          <a:off x="0" y="0"/>
          <a:ext cx="0" cy="0"/>
          <a:chOff x="0" y="0"/>
          <a:chExt cx="0" cy="0"/>
        </a:xfrm>
      </p:grpSpPr>
      <p:sp>
        <p:nvSpPr>
          <p:cNvPr id="623" name="Google Shape;623;p40"/>
          <p:cNvSpPr/>
          <p:nvPr/>
        </p:nvSpPr>
        <p:spPr>
          <a:xfrm>
            <a:off x="0" y="1"/>
            <a:ext cx="1595017" cy="6857999"/>
          </a:xfrm>
          <a:prstGeom prst="rect">
            <a:avLst/>
          </a:prstGeom>
          <a:solidFill>
            <a:srgbClr val="2F5496"/>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600"/>
              <a:buFont typeface="Arial"/>
              <a:buNone/>
            </a:pPr>
            <a:endParaRPr sz="1600" b="1" i="0" u="none" strike="noStrike" cap="none">
              <a:solidFill>
                <a:schemeClr val="lt1"/>
              </a:solidFill>
              <a:latin typeface="Calibri"/>
              <a:ea typeface="Calibri"/>
              <a:cs typeface="Calibri"/>
              <a:sym typeface="Calibri"/>
            </a:endParaRPr>
          </a:p>
        </p:txBody>
      </p:sp>
      <p:pic>
        <p:nvPicPr>
          <p:cNvPr id="624" name="Google Shape;624;p40"/>
          <p:cNvPicPr preferRelativeResize="0"/>
          <p:nvPr/>
        </p:nvPicPr>
        <p:blipFill rotWithShape="1">
          <a:blip r:embed="rId3">
            <a:alphaModFix/>
          </a:blip>
          <a:srcRect r="78648"/>
          <a:stretch/>
        </p:blipFill>
        <p:spPr>
          <a:xfrm>
            <a:off x="123620" y="5222806"/>
            <a:ext cx="1347775" cy="1411205"/>
          </a:xfrm>
          <a:prstGeom prst="rect">
            <a:avLst/>
          </a:prstGeom>
          <a:noFill/>
          <a:ln>
            <a:noFill/>
          </a:ln>
        </p:spPr>
      </p:pic>
      <p:sp>
        <p:nvSpPr>
          <p:cNvPr id="625" name="Google Shape;625;p40"/>
          <p:cNvSpPr txBox="1"/>
          <p:nvPr/>
        </p:nvSpPr>
        <p:spPr>
          <a:xfrm rot="-5400000">
            <a:off x="-1705369" y="2543694"/>
            <a:ext cx="5005751" cy="64633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600"/>
              <a:buFont typeface="Arial"/>
              <a:buNone/>
            </a:pPr>
            <a:r>
              <a:rPr lang="es-ES" sz="3600" b="1" i="0" u="none" strike="noStrike" cap="none">
                <a:solidFill>
                  <a:schemeClr val="lt1"/>
                </a:solidFill>
                <a:latin typeface="Calibri"/>
                <a:ea typeface="Calibri"/>
                <a:cs typeface="Calibri"/>
                <a:sym typeface="Calibri"/>
              </a:rPr>
              <a:t>DISFAGIA - NUTRICIÓN</a:t>
            </a:r>
            <a:endParaRPr sz="3600" b="1" i="0" u="none" strike="noStrike" cap="none">
              <a:solidFill>
                <a:schemeClr val="lt1"/>
              </a:solidFill>
              <a:latin typeface="Calibri"/>
              <a:ea typeface="Calibri"/>
              <a:cs typeface="Calibri"/>
              <a:sym typeface="Calibri"/>
            </a:endParaRPr>
          </a:p>
        </p:txBody>
      </p:sp>
      <p:sp>
        <p:nvSpPr>
          <p:cNvPr id="626" name="Google Shape;626;p40"/>
          <p:cNvSpPr txBox="1"/>
          <p:nvPr/>
        </p:nvSpPr>
        <p:spPr>
          <a:xfrm>
            <a:off x="3215680" y="352187"/>
            <a:ext cx="5140171" cy="70784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000"/>
              <a:buFont typeface="Arial"/>
              <a:buNone/>
            </a:pPr>
            <a:r>
              <a:rPr lang="es-ES" sz="4000" b="1" i="0" u="none" strike="noStrike" cap="none">
                <a:solidFill>
                  <a:schemeClr val="dk1"/>
                </a:solidFill>
                <a:latin typeface="Calibri"/>
                <a:ea typeface="Calibri"/>
                <a:cs typeface="Calibri"/>
                <a:sym typeface="Calibri"/>
              </a:rPr>
              <a:t> ALIMENTOS A EVITAR</a:t>
            </a:r>
            <a:endParaRPr sz="4000" b="1" i="0" u="none" strike="noStrike" cap="none">
              <a:solidFill>
                <a:schemeClr val="dk1"/>
              </a:solidFill>
              <a:latin typeface="Calibri"/>
              <a:ea typeface="Calibri"/>
              <a:cs typeface="Calibri"/>
              <a:sym typeface="Calibri"/>
            </a:endParaRPr>
          </a:p>
        </p:txBody>
      </p:sp>
      <p:sp>
        <p:nvSpPr>
          <p:cNvPr id="627" name="Google Shape;627;p40"/>
          <p:cNvSpPr/>
          <p:nvPr/>
        </p:nvSpPr>
        <p:spPr>
          <a:xfrm>
            <a:off x="2923364" y="6490391"/>
            <a:ext cx="9145016" cy="215444"/>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800"/>
              <a:buFont typeface="Arial"/>
              <a:buNone/>
            </a:pPr>
            <a:r>
              <a:rPr lang="es-ES" sz="800" b="0" i="0" u="none" strike="noStrike" cap="none">
                <a:solidFill>
                  <a:srgbClr val="000000"/>
                </a:solidFill>
                <a:latin typeface="Arial"/>
                <a:ea typeface="Arial"/>
                <a:cs typeface="Arial"/>
                <a:sym typeface="Arial"/>
              </a:rPr>
              <a:t>Disfagia orofaríngea: soluciones multidisciplinares. Con 36 recetas elaboradas en el Hospital Universitario Príncipe de Asturias</a:t>
            </a:r>
            <a:endParaRPr sz="800" b="0" i="0" u="none" strike="noStrike" cap="none">
              <a:solidFill>
                <a:srgbClr val="000000"/>
              </a:solidFill>
              <a:latin typeface="Arial"/>
              <a:ea typeface="Arial"/>
              <a:cs typeface="Arial"/>
              <a:sym typeface="Arial"/>
            </a:endParaRPr>
          </a:p>
        </p:txBody>
      </p:sp>
      <p:pic>
        <p:nvPicPr>
          <p:cNvPr id="628" name="Google Shape;628;p40" descr="Símbolo, Signo, Peligro imagen png - imagen transparente descarga gratuita"/>
          <p:cNvPicPr preferRelativeResize="0"/>
          <p:nvPr/>
        </p:nvPicPr>
        <p:blipFill rotWithShape="1">
          <a:blip r:embed="rId4">
            <a:alphaModFix/>
          </a:blip>
          <a:srcRect l="6333" t="-6574" r="10961" b="6322"/>
          <a:stretch/>
        </p:blipFill>
        <p:spPr>
          <a:xfrm>
            <a:off x="8846033" y="595001"/>
            <a:ext cx="1317241" cy="1064496"/>
          </a:xfrm>
          <a:prstGeom prst="triangle">
            <a:avLst>
              <a:gd name="adj" fmla="val 50000"/>
            </a:avLst>
          </a:prstGeom>
          <a:noFill/>
          <a:ln>
            <a:noFill/>
          </a:ln>
        </p:spPr>
      </p:pic>
      <p:sp>
        <p:nvSpPr>
          <p:cNvPr id="629" name="Google Shape;629;p40"/>
          <p:cNvSpPr txBox="1">
            <a:spLocks noGrp="1"/>
          </p:cNvSpPr>
          <p:nvPr>
            <p:ph type="title"/>
          </p:nvPr>
        </p:nvSpPr>
        <p:spPr>
          <a:xfrm rot="703220">
            <a:off x="9443467" y="785487"/>
            <a:ext cx="2419977" cy="11430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1800"/>
              <a:buNone/>
            </a:pPr>
            <a:br>
              <a:rPr lang="es-ES" sz="2000" b="0">
                <a:latin typeface="Arial"/>
                <a:ea typeface="Arial"/>
                <a:cs typeface="Arial"/>
                <a:sym typeface="Arial"/>
              </a:rPr>
            </a:br>
            <a:r>
              <a:rPr lang="es-ES" sz="2000" b="0">
                <a:latin typeface="Arial"/>
                <a:ea typeface="Arial"/>
                <a:cs typeface="Arial"/>
                <a:sym typeface="Arial"/>
              </a:rPr>
              <a:t>C</a:t>
            </a:r>
            <a:r>
              <a:rPr lang="es-ES" sz="2000">
                <a:latin typeface="Arial"/>
                <a:ea typeface="Arial"/>
                <a:cs typeface="Arial"/>
                <a:sym typeface="Arial"/>
              </a:rPr>
              <a:t>omprometen la seguridad de la deglución.</a:t>
            </a:r>
            <a:br>
              <a:rPr lang="es-ES" sz="2000" b="0">
                <a:latin typeface="Arial"/>
                <a:ea typeface="Arial"/>
                <a:cs typeface="Arial"/>
                <a:sym typeface="Arial"/>
              </a:rPr>
            </a:br>
            <a:br>
              <a:rPr lang="es-ES" sz="2000"/>
            </a:br>
            <a:endParaRPr sz="2000"/>
          </a:p>
        </p:txBody>
      </p:sp>
      <p:graphicFrame>
        <p:nvGraphicFramePr>
          <p:cNvPr id="630" name="Google Shape;630;p40"/>
          <p:cNvGraphicFramePr/>
          <p:nvPr/>
        </p:nvGraphicFramePr>
        <p:xfrm>
          <a:off x="1896162" y="1653941"/>
          <a:ext cx="3000000" cy="3000000"/>
        </p:xfrm>
        <a:graphic>
          <a:graphicData uri="http://schemas.openxmlformats.org/drawingml/2006/table">
            <a:tbl>
              <a:tblPr firstRow="1" firstCol="1" bandRow="1">
                <a:noFill/>
                <a:tableStyleId>{9927BF3F-28D0-4033-B404-EE6733F85D95}</a:tableStyleId>
              </a:tblPr>
              <a:tblGrid>
                <a:gridCol w="2183450">
                  <a:extLst>
                    <a:ext uri="{9D8B030D-6E8A-4147-A177-3AD203B41FA5}">
                      <a16:colId xmlns:a16="http://schemas.microsoft.com/office/drawing/2014/main" val="20000"/>
                    </a:ext>
                  </a:extLst>
                </a:gridCol>
                <a:gridCol w="3213875">
                  <a:extLst>
                    <a:ext uri="{9D8B030D-6E8A-4147-A177-3AD203B41FA5}">
                      <a16:colId xmlns:a16="http://schemas.microsoft.com/office/drawing/2014/main" val="20001"/>
                    </a:ext>
                  </a:extLst>
                </a:gridCol>
                <a:gridCol w="2699600">
                  <a:extLst>
                    <a:ext uri="{9D8B030D-6E8A-4147-A177-3AD203B41FA5}">
                      <a16:colId xmlns:a16="http://schemas.microsoft.com/office/drawing/2014/main" val="20002"/>
                    </a:ext>
                  </a:extLst>
                </a:gridCol>
              </a:tblGrid>
              <a:tr h="186825">
                <a:tc>
                  <a:txBody>
                    <a:bodyPr/>
                    <a:lstStyle/>
                    <a:p>
                      <a:pPr marL="0" marR="0" lvl="0" indent="0" algn="ctr" rtl="0">
                        <a:lnSpc>
                          <a:spcPct val="107000"/>
                        </a:lnSpc>
                        <a:spcBef>
                          <a:spcPts val="0"/>
                        </a:spcBef>
                        <a:spcAft>
                          <a:spcPts val="0"/>
                        </a:spcAft>
                        <a:buClr>
                          <a:srgbClr val="000000"/>
                        </a:buClr>
                        <a:buSzPts val="1400"/>
                        <a:buFont typeface="Arial"/>
                        <a:buNone/>
                      </a:pPr>
                      <a:r>
                        <a:rPr lang="es-ES" sz="1400" b="1" u="none" strike="noStrike" cap="none"/>
                        <a:t>Alimentos a evitar</a:t>
                      </a:r>
                      <a:endParaRPr sz="1200" b="1" u="none" strike="noStrike" cap="none">
                        <a:latin typeface="Calibri"/>
                        <a:ea typeface="Calibri"/>
                        <a:cs typeface="Calibri"/>
                        <a:sym typeface="Calibri"/>
                      </a:endParaRPr>
                    </a:p>
                  </a:txBody>
                  <a:tcPr marL="56050" marR="56050" marT="0" marB="0"/>
                </a:tc>
                <a:tc>
                  <a:txBody>
                    <a:bodyPr/>
                    <a:lstStyle/>
                    <a:p>
                      <a:pPr marL="0" marR="0" lvl="0" indent="0" algn="ctr" rtl="0">
                        <a:lnSpc>
                          <a:spcPct val="107000"/>
                        </a:lnSpc>
                        <a:spcBef>
                          <a:spcPts val="0"/>
                        </a:spcBef>
                        <a:spcAft>
                          <a:spcPts val="0"/>
                        </a:spcAft>
                        <a:buClr>
                          <a:srgbClr val="000000"/>
                        </a:buClr>
                        <a:buSzPts val="1400"/>
                        <a:buFont typeface="Arial"/>
                        <a:buNone/>
                      </a:pPr>
                      <a:r>
                        <a:rPr lang="es-ES" sz="1400" b="1" u="none" strike="noStrike" cap="none"/>
                        <a:t>Ejemplo</a:t>
                      </a:r>
                      <a:endParaRPr sz="1200" b="1" u="none" strike="noStrike" cap="none">
                        <a:latin typeface="Calibri"/>
                        <a:ea typeface="Calibri"/>
                        <a:cs typeface="Calibri"/>
                        <a:sym typeface="Calibri"/>
                      </a:endParaRPr>
                    </a:p>
                  </a:txBody>
                  <a:tcPr marL="56050" marR="56050" marT="0" marB="0"/>
                </a:tc>
                <a:tc>
                  <a:txBody>
                    <a:bodyPr/>
                    <a:lstStyle/>
                    <a:p>
                      <a:pPr marL="0" marR="0" lvl="0" indent="0" algn="ctr" rtl="0">
                        <a:lnSpc>
                          <a:spcPct val="107000"/>
                        </a:lnSpc>
                        <a:spcBef>
                          <a:spcPts val="0"/>
                        </a:spcBef>
                        <a:spcAft>
                          <a:spcPts val="0"/>
                        </a:spcAft>
                        <a:buClr>
                          <a:srgbClr val="000000"/>
                        </a:buClr>
                        <a:buSzPts val="1400"/>
                        <a:buFont typeface="Arial"/>
                        <a:buNone/>
                      </a:pPr>
                      <a:r>
                        <a:rPr lang="es-ES" sz="1400" b="1" u="none" strike="noStrike" cap="none"/>
                        <a:t>Modificación consistencia</a:t>
                      </a:r>
                      <a:endParaRPr sz="1200" b="1" u="none" strike="noStrike" cap="none">
                        <a:latin typeface="Calibri"/>
                        <a:ea typeface="Calibri"/>
                        <a:cs typeface="Calibri"/>
                        <a:sym typeface="Calibri"/>
                      </a:endParaRPr>
                    </a:p>
                  </a:txBody>
                  <a:tcPr marL="56050" marR="56050" marT="0" marB="0"/>
                </a:tc>
                <a:extLst>
                  <a:ext uri="{0D108BD9-81ED-4DB2-BD59-A6C34878D82A}">
                    <a16:rowId xmlns:a16="http://schemas.microsoft.com/office/drawing/2014/main" val="10000"/>
                  </a:ext>
                </a:extLst>
              </a:tr>
              <a:tr h="645875">
                <a:tc>
                  <a:txBody>
                    <a:bodyPr/>
                    <a:lstStyle/>
                    <a:p>
                      <a:pPr marL="0" marR="0" lvl="0" indent="0" algn="l" rtl="0">
                        <a:lnSpc>
                          <a:spcPct val="107000"/>
                        </a:lnSpc>
                        <a:spcBef>
                          <a:spcPts val="0"/>
                        </a:spcBef>
                        <a:spcAft>
                          <a:spcPts val="0"/>
                        </a:spcAft>
                        <a:buClr>
                          <a:srgbClr val="000000"/>
                        </a:buClr>
                        <a:buSzPts val="1000"/>
                        <a:buFont typeface="Arial"/>
                        <a:buNone/>
                      </a:pPr>
                      <a:r>
                        <a:rPr lang="es-ES" sz="1000" u="none" strike="noStrike" cap="none"/>
                        <a:t>Alimentos con textura mixta</a:t>
                      </a:r>
                      <a:endParaRPr sz="900" u="none" strike="noStrike" cap="none">
                        <a:latin typeface="Calibri"/>
                        <a:ea typeface="Calibri"/>
                        <a:cs typeface="Calibri"/>
                        <a:sym typeface="Calibri"/>
                      </a:endParaRPr>
                    </a:p>
                  </a:txBody>
                  <a:tcPr marL="56050" marR="56050" marT="0" marB="0"/>
                </a:tc>
                <a:tc>
                  <a:txBody>
                    <a:bodyPr/>
                    <a:lstStyle/>
                    <a:p>
                      <a:pPr marL="0" marR="0" lvl="0" indent="0" algn="l" rtl="0">
                        <a:lnSpc>
                          <a:spcPct val="107000"/>
                        </a:lnSpc>
                        <a:spcBef>
                          <a:spcPts val="0"/>
                        </a:spcBef>
                        <a:spcAft>
                          <a:spcPts val="0"/>
                        </a:spcAft>
                        <a:buClr>
                          <a:srgbClr val="000000"/>
                        </a:buClr>
                        <a:buSzPts val="1000"/>
                        <a:buFont typeface="Arial"/>
                        <a:buNone/>
                      </a:pPr>
                      <a:r>
                        <a:rPr lang="es-ES" sz="1000" u="none" strike="noStrike" cap="none"/>
                        <a:t>Leche con pan o magdalenas</a:t>
                      </a:r>
                      <a:endParaRPr sz="900" u="none" strike="noStrike" cap="none"/>
                    </a:p>
                    <a:p>
                      <a:pPr marL="0" marR="0" lvl="0" indent="0" algn="l" rtl="0">
                        <a:lnSpc>
                          <a:spcPct val="107000"/>
                        </a:lnSpc>
                        <a:spcBef>
                          <a:spcPts val="800"/>
                        </a:spcBef>
                        <a:spcAft>
                          <a:spcPts val="0"/>
                        </a:spcAft>
                        <a:buClr>
                          <a:srgbClr val="000000"/>
                        </a:buClr>
                        <a:buSzPts val="1000"/>
                        <a:buFont typeface="Arial"/>
                        <a:buNone/>
                      </a:pPr>
                      <a:r>
                        <a:rPr lang="es-ES" sz="1000" u="none" strike="noStrike" cap="none"/>
                        <a:t>Sopa de arroz o fideos</a:t>
                      </a:r>
                      <a:endParaRPr sz="900" u="none" strike="noStrike" cap="none"/>
                    </a:p>
                    <a:p>
                      <a:pPr marL="0" marR="0" lvl="0" indent="0" algn="l" rtl="0">
                        <a:lnSpc>
                          <a:spcPct val="107000"/>
                        </a:lnSpc>
                        <a:spcBef>
                          <a:spcPts val="800"/>
                        </a:spcBef>
                        <a:spcAft>
                          <a:spcPts val="0"/>
                        </a:spcAft>
                        <a:buClr>
                          <a:srgbClr val="000000"/>
                        </a:buClr>
                        <a:buSzPts val="1000"/>
                        <a:buFont typeface="Arial"/>
                        <a:buNone/>
                      </a:pPr>
                      <a:r>
                        <a:rPr lang="es-ES" sz="1000" u="none" strike="noStrike" cap="none"/>
                        <a:t>Yogurt con frutas</a:t>
                      </a:r>
                      <a:endParaRPr sz="900" u="none" strike="noStrike" cap="none">
                        <a:latin typeface="Calibri"/>
                        <a:ea typeface="Calibri"/>
                        <a:cs typeface="Calibri"/>
                        <a:sym typeface="Calibri"/>
                      </a:endParaRPr>
                    </a:p>
                  </a:txBody>
                  <a:tcPr marL="56050" marR="56050" marT="0" marB="0"/>
                </a:tc>
                <a:tc>
                  <a:txBody>
                    <a:bodyPr/>
                    <a:lstStyle/>
                    <a:p>
                      <a:pPr marL="0" marR="0" lvl="0" indent="0" algn="l" rtl="0">
                        <a:lnSpc>
                          <a:spcPct val="107000"/>
                        </a:lnSpc>
                        <a:spcBef>
                          <a:spcPts val="0"/>
                        </a:spcBef>
                        <a:spcAft>
                          <a:spcPts val="0"/>
                        </a:spcAft>
                        <a:buClr>
                          <a:srgbClr val="000000"/>
                        </a:buClr>
                        <a:buSzPts val="1000"/>
                        <a:buFont typeface="Arial"/>
                        <a:buNone/>
                      </a:pPr>
                      <a:r>
                        <a:rPr lang="es-ES" sz="1000" u="none" strike="noStrike" cap="none"/>
                        <a:t>Procesar hasta obtener consistencia homogénea y agregar espesan.</a:t>
                      </a:r>
                      <a:endParaRPr sz="900" u="none" strike="noStrike" cap="none">
                        <a:latin typeface="Calibri"/>
                        <a:ea typeface="Calibri"/>
                        <a:cs typeface="Calibri"/>
                        <a:sym typeface="Calibri"/>
                      </a:endParaRPr>
                    </a:p>
                  </a:txBody>
                  <a:tcPr marL="56050" marR="56050" marT="0" marB="0"/>
                </a:tc>
                <a:extLst>
                  <a:ext uri="{0D108BD9-81ED-4DB2-BD59-A6C34878D82A}">
                    <a16:rowId xmlns:a16="http://schemas.microsoft.com/office/drawing/2014/main" val="10001"/>
                  </a:ext>
                </a:extLst>
              </a:tr>
              <a:tr h="479825">
                <a:tc>
                  <a:txBody>
                    <a:bodyPr/>
                    <a:lstStyle/>
                    <a:p>
                      <a:pPr marL="0" marR="0" lvl="0" indent="0" algn="l" rtl="0">
                        <a:lnSpc>
                          <a:spcPct val="107000"/>
                        </a:lnSpc>
                        <a:spcBef>
                          <a:spcPts val="0"/>
                        </a:spcBef>
                        <a:spcAft>
                          <a:spcPts val="0"/>
                        </a:spcAft>
                        <a:buClr>
                          <a:srgbClr val="000000"/>
                        </a:buClr>
                        <a:buSzPts val="1000"/>
                        <a:buFont typeface="Arial"/>
                        <a:buNone/>
                      </a:pPr>
                      <a:r>
                        <a:rPr lang="es-ES" sz="1000" u="none" strike="noStrike" cap="none"/>
                        <a:t>Alimentos que desprenden líquidos</a:t>
                      </a:r>
                      <a:endParaRPr sz="900" u="none" strike="noStrike" cap="none">
                        <a:latin typeface="Calibri"/>
                        <a:ea typeface="Calibri"/>
                        <a:cs typeface="Calibri"/>
                        <a:sym typeface="Calibri"/>
                      </a:endParaRPr>
                    </a:p>
                  </a:txBody>
                  <a:tcPr marL="56050" marR="56050" marT="0" marB="0"/>
                </a:tc>
                <a:tc>
                  <a:txBody>
                    <a:bodyPr/>
                    <a:lstStyle/>
                    <a:p>
                      <a:pPr marL="0" marR="0" lvl="0" indent="0" algn="l" rtl="0">
                        <a:lnSpc>
                          <a:spcPct val="107000"/>
                        </a:lnSpc>
                        <a:spcBef>
                          <a:spcPts val="0"/>
                        </a:spcBef>
                        <a:spcAft>
                          <a:spcPts val="0"/>
                        </a:spcAft>
                        <a:buClr>
                          <a:srgbClr val="000000"/>
                        </a:buClr>
                        <a:buSzPts val="1000"/>
                        <a:buFont typeface="Arial"/>
                        <a:buNone/>
                      </a:pPr>
                      <a:r>
                        <a:rPr lang="es-ES" sz="1000" u="none" strike="noStrike" cap="none"/>
                        <a:t>Frutas: naranjas, mandarina, sandía, melón</a:t>
                      </a:r>
                      <a:endParaRPr sz="900" u="none" strike="noStrike" cap="none">
                        <a:latin typeface="Calibri"/>
                        <a:ea typeface="Calibri"/>
                        <a:cs typeface="Calibri"/>
                        <a:sym typeface="Calibri"/>
                      </a:endParaRPr>
                    </a:p>
                  </a:txBody>
                  <a:tcPr marL="56050" marR="56050" marT="0" marB="0"/>
                </a:tc>
                <a:tc>
                  <a:txBody>
                    <a:bodyPr/>
                    <a:lstStyle/>
                    <a:p>
                      <a:pPr marL="0" marR="0" lvl="0" indent="0" algn="l" rtl="0">
                        <a:lnSpc>
                          <a:spcPct val="107000"/>
                        </a:lnSpc>
                        <a:spcBef>
                          <a:spcPts val="0"/>
                        </a:spcBef>
                        <a:spcAft>
                          <a:spcPts val="0"/>
                        </a:spcAft>
                        <a:buClr>
                          <a:srgbClr val="000000"/>
                        </a:buClr>
                        <a:buSzPts val="1000"/>
                        <a:buFont typeface="Arial"/>
                        <a:buNone/>
                      </a:pPr>
                      <a:r>
                        <a:rPr lang="es-ES" sz="1000" u="none" strike="noStrike" cap="none"/>
                        <a:t>Procesar hasta obtener consistencia homogénea y agregar espesan.</a:t>
                      </a:r>
                      <a:endParaRPr sz="900" u="none" strike="noStrike" cap="none">
                        <a:latin typeface="Calibri"/>
                        <a:ea typeface="Calibri"/>
                        <a:cs typeface="Calibri"/>
                        <a:sym typeface="Calibri"/>
                      </a:endParaRPr>
                    </a:p>
                  </a:txBody>
                  <a:tcPr marL="56050" marR="56050" marT="0" marB="0"/>
                </a:tc>
                <a:extLst>
                  <a:ext uri="{0D108BD9-81ED-4DB2-BD59-A6C34878D82A}">
                    <a16:rowId xmlns:a16="http://schemas.microsoft.com/office/drawing/2014/main" val="10002"/>
                  </a:ext>
                </a:extLst>
              </a:tr>
              <a:tr h="475675">
                <a:tc>
                  <a:txBody>
                    <a:bodyPr/>
                    <a:lstStyle/>
                    <a:p>
                      <a:pPr marL="0" marR="0" lvl="0" indent="0" algn="l" rtl="0">
                        <a:lnSpc>
                          <a:spcPct val="107000"/>
                        </a:lnSpc>
                        <a:spcBef>
                          <a:spcPts val="0"/>
                        </a:spcBef>
                        <a:spcAft>
                          <a:spcPts val="0"/>
                        </a:spcAft>
                        <a:buClr>
                          <a:srgbClr val="000000"/>
                        </a:buClr>
                        <a:buSzPts val="1000"/>
                        <a:buFont typeface="Arial"/>
                        <a:buNone/>
                      </a:pPr>
                      <a:r>
                        <a:rPr lang="es-ES" sz="1000" u="none" strike="noStrike" cap="none"/>
                        <a:t>Alimentos que pueden fundirse o derretirse</a:t>
                      </a:r>
                      <a:endParaRPr sz="900" u="none" strike="noStrike" cap="none">
                        <a:latin typeface="Calibri"/>
                        <a:ea typeface="Calibri"/>
                        <a:cs typeface="Calibri"/>
                        <a:sym typeface="Calibri"/>
                      </a:endParaRPr>
                    </a:p>
                  </a:txBody>
                  <a:tcPr marL="56050" marR="56050" marT="0" marB="0"/>
                </a:tc>
                <a:tc>
                  <a:txBody>
                    <a:bodyPr/>
                    <a:lstStyle/>
                    <a:p>
                      <a:pPr marL="0" marR="0" lvl="0" indent="0" algn="l" rtl="0">
                        <a:lnSpc>
                          <a:spcPct val="107000"/>
                        </a:lnSpc>
                        <a:spcBef>
                          <a:spcPts val="0"/>
                        </a:spcBef>
                        <a:spcAft>
                          <a:spcPts val="0"/>
                        </a:spcAft>
                        <a:buClr>
                          <a:srgbClr val="000000"/>
                        </a:buClr>
                        <a:buSzPts val="1000"/>
                        <a:buFont typeface="Arial"/>
                        <a:buNone/>
                      </a:pPr>
                      <a:r>
                        <a:rPr lang="es-ES" sz="1000" u="none" strike="noStrike" cap="none"/>
                        <a:t>Helados, gelatinas</a:t>
                      </a:r>
                      <a:endParaRPr sz="900" u="none" strike="noStrike" cap="none">
                        <a:latin typeface="Calibri"/>
                        <a:ea typeface="Calibri"/>
                        <a:cs typeface="Calibri"/>
                        <a:sym typeface="Calibri"/>
                      </a:endParaRPr>
                    </a:p>
                  </a:txBody>
                  <a:tcPr marL="56050" marR="56050" marT="0" marB="0"/>
                </a:tc>
                <a:tc>
                  <a:txBody>
                    <a:bodyPr/>
                    <a:lstStyle/>
                    <a:p>
                      <a:pPr marL="0" marR="0" lvl="0" indent="0" algn="l" rtl="0">
                        <a:lnSpc>
                          <a:spcPct val="107000"/>
                        </a:lnSpc>
                        <a:spcBef>
                          <a:spcPts val="0"/>
                        </a:spcBef>
                        <a:spcAft>
                          <a:spcPts val="0"/>
                        </a:spcAft>
                        <a:buClr>
                          <a:srgbClr val="000000"/>
                        </a:buClr>
                        <a:buSzPts val="1000"/>
                        <a:buFont typeface="Arial"/>
                        <a:buNone/>
                      </a:pPr>
                      <a:r>
                        <a:rPr lang="es-ES" sz="1000" u="none" strike="noStrike" cap="none"/>
                        <a:t>Agregar espesan.</a:t>
                      </a:r>
                      <a:endParaRPr sz="900" u="none" strike="noStrike" cap="none">
                        <a:latin typeface="Calibri"/>
                        <a:ea typeface="Calibri"/>
                        <a:cs typeface="Calibri"/>
                        <a:sym typeface="Calibri"/>
                      </a:endParaRPr>
                    </a:p>
                  </a:txBody>
                  <a:tcPr marL="56050" marR="56050" marT="0" marB="0"/>
                </a:tc>
                <a:extLst>
                  <a:ext uri="{0D108BD9-81ED-4DB2-BD59-A6C34878D82A}">
                    <a16:rowId xmlns:a16="http://schemas.microsoft.com/office/drawing/2014/main" val="10003"/>
                  </a:ext>
                </a:extLst>
              </a:tr>
              <a:tr h="639750">
                <a:tc>
                  <a:txBody>
                    <a:bodyPr/>
                    <a:lstStyle/>
                    <a:p>
                      <a:pPr marL="0" marR="0" lvl="0" indent="0" algn="l" rtl="0">
                        <a:lnSpc>
                          <a:spcPct val="107000"/>
                        </a:lnSpc>
                        <a:spcBef>
                          <a:spcPts val="0"/>
                        </a:spcBef>
                        <a:spcAft>
                          <a:spcPts val="0"/>
                        </a:spcAft>
                        <a:buClr>
                          <a:srgbClr val="000000"/>
                        </a:buClr>
                        <a:buSzPts val="1000"/>
                        <a:buFont typeface="Arial"/>
                        <a:buNone/>
                      </a:pPr>
                      <a:r>
                        <a:rPr lang="es-ES" sz="1000" u="none" strike="noStrike" cap="none"/>
                        <a:t>Alimentos que se desmenuzan en la boca</a:t>
                      </a:r>
                      <a:endParaRPr sz="900" u="none" strike="noStrike" cap="none">
                        <a:latin typeface="Calibri"/>
                        <a:ea typeface="Calibri"/>
                        <a:cs typeface="Calibri"/>
                        <a:sym typeface="Calibri"/>
                      </a:endParaRPr>
                    </a:p>
                  </a:txBody>
                  <a:tcPr marL="56050" marR="56050" marT="0" marB="0"/>
                </a:tc>
                <a:tc>
                  <a:txBody>
                    <a:bodyPr/>
                    <a:lstStyle/>
                    <a:p>
                      <a:pPr marL="0" marR="0" lvl="0" indent="0" algn="l" rtl="0">
                        <a:lnSpc>
                          <a:spcPct val="107000"/>
                        </a:lnSpc>
                        <a:spcBef>
                          <a:spcPts val="0"/>
                        </a:spcBef>
                        <a:spcAft>
                          <a:spcPts val="0"/>
                        </a:spcAft>
                        <a:buClr>
                          <a:srgbClr val="000000"/>
                        </a:buClr>
                        <a:buSzPts val="1000"/>
                        <a:buFont typeface="Arial"/>
                        <a:buNone/>
                      </a:pPr>
                      <a:r>
                        <a:rPr lang="es-ES" sz="1000" u="none" strike="noStrike" cap="none"/>
                        <a:t>Galletas, hojaldre, bizcochos</a:t>
                      </a:r>
                      <a:endParaRPr sz="900" u="none" strike="noStrike" cap="none">
                        <a:latin typeface="Calibri"/>
                        <a:ea typeface="Calibri"/>
                        <a:cs typeface="Calibri"/>
                        <a:sym typeface="Calibri"/>
                      </a:endParaRPr>
                    </a:p>
                  </a:txBody>
                  <a:tcPr marL="56050" marR="56050" marT="0" marB="0"/>
                </a:tc>
                <a:tc>
                  <a:txBody>
                    <a:bodyPr/>
                    <a:lstStyle/>
                    <a:p>
                      <a:pPr marL="0" marR="0" lvl="0" indent="0" algn="l" rtl="0">
                        <a:lnSpc>
                          <a:spcPct val="107000"/>
                        </a:lnSpc>
                        <a:spcBef>
                          <a:spcPts val="0"/>
                        </a:spcBef>
                        <a:spcAft>
                          <a:spcPts val="0"/>
                        </a:spcAft>
                        <a:buClr>
                          <a:srgbClr val="000000"/>
                        </a:buClr>
                        <a:buSzPts val="1000"/>
                        <a:buFont typeface="Arial"/>
                        <a:buNone/>
                      </a:pPr>
                      <a:r>
                        <a:rPr lang="es-ES" sz="1000" u="none" strike="noStrike" cap="none"/>
                        <a:t>Procesar con agua o leche hasta obtener consistencia homogénea y agregar espesan.</a:t>
                      </a:r>
                      <a:endParaRPr sz="900" u="none" strike="noStrike" cap="none">
                        <a:latin typeface="Calibri"/>
                        <a:ea typeface="Calibri"/>
                        <a:cs typeface="Calibri"/>
                        <a:sym typeface="Calibri"/>
                      </a:endParaRPr>
                    </a:p>
                  </a:txBody>
                  <a:tcPr marL="56050" marR="56050" marT="0" marB="0"/>
                </a:tc>
                <a:extLst>
                  <a:ext uri="{0D108BD9-81ED-4DB2-BD59-A6C34878D82A}">
                    <a16:rowId xmlns:a16="http://schemas.microsoft.com/office/drawing/2014/main" val="10004"/>
                  </a:ext>
                </a:extLst>
              </a:tr>
              <a:tr h="799700">
                <a:tc>
                  <a:txBody>
                    <a:bodyPr/>
                    <a:lstStyle/>
                    <a:p>
                      <a:pPr marL="0" marR="0" lvl="0" indent="0" algn="l" rtl="0">
                        <a:lnSpc>
                          <a:spcPct val="107000"/>
                        </a:lnSpc>
                        <a:spcBef>
                          <a:spcPts val="0"/>
                        </a:spcBef>
                        <a:spcAft>
                          <a:spcPts val="0"/>
                        </a:spcAft>
                        <a:buClr>
                          <a:srgbClr val="000000"/>
                        </a:buClr>
                        <a:buSzPts val="1000"/>
                        <a:buFont typeface="Arial"/>
                        <a:buNone/>
                      </a:pPr>
                      <a:r>
                        <a:rPr lang="es-ES" sz="1000" u="none" strike="noStrike" cap="none"/>
                        <a:t>Alimentos pegajosos o que se alojen en la boca</a:t>
                      </a:r>
                      <a:endParaRPr sz="900" u="none" strike="noStrike" cap="none">
                        <a:latin typeface="Calibri"/>
                        <a:ea typeface="Calibri"/>
                        <a:cs typeface="Calibri"/>
                        <a:sym typeface="Calibri"/>
                      </a:endParaRPr>
                    </a:p>
                  </a:txBody>
                  <a:tcPr marL="56050" marR="56050" marT="0" marB="0"/>
                </a:tc>
                <a:tc>
                  <a:txBody>
                    <a:bodyPr/>
                    <a:lstStyle/>
                    <a:p>
                      <a:pPr marL="0" marR="0" lvl="0" indent="0" algn="l" rtl="0">
                        <a:lnSpc>
                          <a:spcPct val="107000"/>
                        </a:lnSpc>
                        <a:spcBef>
                          <a:spcPts val="0"/>
                        </a:spcBef>
                        <a:spcAft>
                          <a:spcPts val="0"/>
                        </a:spcAft>
                        <a:buClr>
                          <a:srgbClr val="000000"/>
                        </a:buClr>
                        <a:buSzPts val="1000"/>
                        <a:buFont typeface="Arial"/>
                        <a:buNone/>
                      </a:pPr>
                      <a:r>
                        <a:rPr lang="es-ES" sz="1000" u="none" strike="noStrike" cap="none"/>
                        <a:t>Leche condensada, miel, pan</a:t>
                      </a:r>
                      <a:endParaRPr sz="900" u="none" strike="noStrike" cap="none">
                        <a:latin typeface="Calibri"/>
                        <a:ea typeface="Calibri"/>
                        <a:cs typeface="Calibri"/>
                        <a:sym typeface="Calibri"/>
                      </a:endParaRPr>
                    </a:p>
                  </a:txBody>
                  <a:tcPr marL="56050" marR="56050" marT="0" marB="0"/>
                </a:tc>
                <a:tc>
                  <a:txBody>
                    <a:bodyPr/>
                    <a:lstStyle/>
                    <a:p>
                      <a:pPr marL="0" marR="0" lvl="0" indent="0" algn="l" rtl="0">
                        <a:lnSpc>
                          <a:spcPct val="107000"/>
                        </a:lnSpc>
                        <a:spcBef>
                          <a:spcPts val="0"/>
                        </a:spcBef>
                        <a:spcAft>
                          <a:spcPts val="0"/>
                        </a:spcAft>
                        <a:buClr>
                          <a:srgbClr val="000000"/>
                        </a:buClr>
                        <a:buSzPts val="1000"/>
                        <a:buFont typeface="Arial"/>
                        <a:buNone/>
                      </a:pPr>
                      <a:r>
                        <a:rPr lang="es-ES" sz="1000" u="none" strike="noStrike" cap="none"/>
                        <a:t>Agregar espesan// Procesar con agua o leche hasta obtener consistencia homogénea y agregar espesan.</a:t>
                      </a:r>
                      <a:endParaRPr sz="900" u="none" strike="noStrike" cap="none">
                        <a:latin typeface="Calibri"/>
                        <a:ea typeface="Calibri"/>
                        <a:cs typeface="Calibri"/>
                        <a:sym typeface="Calibri"/>
                      </a:endParaRPr>
                    </a:p>
                  </a:txBody>
                  <a:tcPr marL="56050" marR="56050" marT="0" marB="0"/>
                </a:tc>
                <a:extLst>
                  <a:ext uri="{0D108BD9-81ED-4DB2-BD59-A6C34878D82A}">
                    <a16:rowId xmlns:a16="http://schemas.microsoft.com/office/drawing/2014/main" val="10005"/>
                  </a:ext>
                </a:extLst>
              </a:tr>
              <a:tr h="639750">
                <a:tc>
                  <a:txBody>
                    <a:bodyPr/>
                    <a:lstStyle/>
                    <a:p>
                      <a:pPr marL="0" marR="0" lvl="0" indent="0" algn="l" rtl="0">
                        <a:lnSpc>
                          <a:spcPct val="107000"/>
                        </a:lnSpc>
                        <a:spcBef>
                          <a:spcPts val="0"/>
                        </a:spcBef>
                        <a:spcAft>
                          <a:spcPts val="0"/>
                        </a:spcAft>
                        <a:buClr>
                          <a:srgbClr val="000000"/>
                        </a:buClr>
                        <a:buSzPts val="1000"/>
                        <a:buFont typeface="Arial"/>
                        <a:buNone/>
                      </a:pPr>
                      <a:r>
                        <a:rPr lang="es-ES" sz="1000" u="none" strike="noStrike" cap="none"/>
                        <a:t>Alimentos resbaladizos</a:t>
                      </a:r>
                      <a:endParaRPr sz="900" u="none" strike="noStrike" cap="none">
                        <a:latin typeface="Calibri"/>
                        <a:ea typeface="Calibri"/>
                        <a:cs typeface="Calibri"/>
                        <a:sym typeface="Calibri"/>
                      </a:endParaRPr>
                    </a:p>
                  </a:txBody>
                  <a:tcPr marL="56050" marR="56050" marT="0" marB="0"/>
                </a:tc>
                <a:tc>
                  <a:txBody>
                    <a:bodyPr/>
                    <a:lstStyle/>
                    <a:p>
                      <a:pPr marL="0" marR="0" lvl="0" indent="0" algn="l" rtl="0">
                        <a:lnSpc>
                          <a:spcPct val="107000"/>
                        </a:lnSpc>
                        <a:spcBef>
                          <a:spcPts val="0"/>
                        </a:spcBef>
                        <a:spcAft>
                          <a:spcPts val="0"/>
                        </a:spcAft>
                        <a:buClr>
                          <a:srgbClr val="000000"/>
                        </a:buClr>
                        <a:buSzPts val="1000"/>
                        <a:buFont typeface="Arial"/>
                        <a:buNone/>
                      </a:pPr>
                      <a:r>
                        <a:rPr lang="es-ES" sz="1000" u="none" strike="noStrike" cap="none"/>
                        <a:t>Arvejas</a:t>
                      </a:r>
                      <a:endParaRPr sz="900" u="none" strike="noStrike" cap="none">
                        <a:latin typeface="Calibri"/>
                        <a:ea typeface="Calibri"/>
                        <a:cs typeface="Calibri"/>
                        <a:sym typeface="Calibri"/>
                      </a:endParaRPr>
                    </a:p>
                  </a:txBody>
                  <a:tcPr marL="56050" marR="56050" marT="0" marB="0"/>
                </a:tc>
                <a:tc>
                  <a:txBody>
                    <a:bodyPr/>
                    <a:lstStyle/>
                    <a:p>
                      <a:pPr marL="0" marR="0" lvl="0" indent="0" algn="l" rtl="0">
                        <a:lnSpc>
                          <a:spcPct val="107000"/>
                        </a:lnSpc>
                        <a:spcBef>
                          <a:spcPts val="0"/>
                        </a:spcBef>
                        <a:spcAft>
                          <a:spcPts val="0"/>
                        </a:spcAft>
                        <a:buClr>
                          <a:srgbClr val="000000"/>
                        </a:buClr>
                        <a:buSzPts val="1000"/>
                        <a:buFont typeface="Arial"/>
                        <a:buNone/>
                      </a:pPr>
                      <a:r>
                        <a:rPr lang="es-ES" sz="1000" u="none" strike="noStrike" cap="none"/>
                        <a:t>Procesar con agua o caldo hasta obtener consistencia homogénea y agregar espesan.</a:t>
                      </a:r>
                      <a:endParaRPr sz="900" u="none" strike="noStrike" cap="none">
                        <a:latin typeface="Calibri"/>
                        <a:ea typeface="Calibri"/>
                        <a:cs typeface="Calibri"/>
                        <a:sym typeface="Calibri"/>
                      </a:endParaRPr>
                    </a:p>
                  </a:txBody>
                  <a:tcPr marL="56050" marR="56050" marT="0" marB="0"/>
                </a:tc>
                <a:extLst>
                  <a:ext uri="{0D108BD9-81ED-4DB2-BD59-A6C34878D82A}">
                    <a16:rowId xmlns:a16="http://schemas.microsoft.com/office/drawing/2014/main" val="10006"/>
                  </a:ext>
                </a:extLst>
              </a:tr>
              <a:tr h="639750">
                <a:tc>
                  <a:txBody>
                    <a:bodyPr/>
                    <a:lstStyle/>
                    <a:p>
                      <a:pPr marL="0" marR="0" lvl="0" indent="0" algn="l" rtl="0">
                        <a:lnSpc>
                          <a:spcPct val="107000"/>
                        </a:lnSpc>
                        <a:spcBef>
                          <a:spcPts val="0"/>
                        </a:spcBef>
                        <a:spcAft>
                          <a:spcPts val="0"/>
                        </a:spcAft>
                        <a:buClr>
                          <a:srgbClr val="000000"/>
                        </a:buClr>
                        <a:buSzPts val="1000"/>
                        <a:buFont typeface="Arial"/>
                        <a:buNone/>
                      </a:pPr>
                      <a:r>
                        <a:rPr lang="es-ES" sz="1000" u="none" strike="noStrike" cap="none"/>
                        <a:t>Alimentos que no forman bolo</a:t>
                      </a:r>
                      <a:endParaRPr sz="900" u="none" strike="noStrike" cap="none">
                        <a:latin typeface="Calibri"/>
                        <a:ea typeface="Calibri"/>
                        <a:cs typeface="Calibri"/>
                        <a:sym typeface="Calibri"/>
                      </a:endParaRPr>
                    </a:p>
                  </a:txBody>
                  <a:tcPr marL="56050" marR="56050" marT="0" marB="0"/>
                </a:tc>
                <a:tc>
                  <a:txBody>
                    <a:bodyPr/>
                    <a:lstStyle/>
                    <a:p>
                      <a:pPr marL="0" marR="0" lvl="0" indent="0" algn="l" rtl="0">
                        <a:lnSpc>
                          <a:spcPct val="107000"/>
                        </a:lnSpc>
                        <a:spcBef>
                          <a:spcPts val="0"/>
                        </a:spcBef>
                        <a:spcAft>
                          <a:spcPts val="0"/>
                        </a:spcAft>
                        <a:buClr>
                          <a:srgbClr val="000000"/>
                        </a:buClr>
                        <a:buSzPts val="1000"/>
                        <a:buFont typeface="Arial"/>
                        <a:buNone/>
                      </a:pPr>
                      <a:r>
                        <a:rPr lang="es-ES" sz="1000" u="none" strike="noStrike" cap="none"/>
                        <a:t>Arroz, legumbres, arvejas</a:t>
                      </a:r>
                      <a:endParaRPr sz="900" u="none" strike="noStrike" cap="none">
                        <a:latin typeface="Calibri"/>
                        <a:ea typeface="Calibri"/>
                        <a:cs typeface="Calibri"/>
                        <a:sym typeface="Calibri"/>
                      </a:endParaRPr>
                    </a:p>
                  </a:txBody>
                  <a:tcPr marL="56050" marR="56050" marT="0" marB="0"/>
                </a:tc>
                <a:tc>
                  <a:txBody>
                    <a:bodyPr/>
                    <a:lstStyle/>
                    <a:p>
                      <a:pPr marL="0" marR="0" lvl="0" indent="0" algn="l" rtl="0">
                        <a:lnSpc>
                          <a:spcPct val="107000"/>
                        </a:lnSpc>
                        <a:spcBef>
                          <a:spcPts val="0"/>
                        </a:spcBef>
                        <a:spcAft>
                          <a:spcPts val="0"/>
                        </a:spcAft>
                        <a:buClr>
                          <a:srgbClr val="000000"/>
                        </a:buClr>
                        <a:buSzPts val="1000"/>
                        <a:buFont typeface="Arial"/>
                        <a:buNone/>
                      </a:pPr>
                      <a:r>
                        <a:rPr lang="es-ES" sz="1000" u="none" strike="noStrike" cap="none"/>
                        <a:t>Procesar con agua o caldo hasta obtener consistencia homogénea y agregar espesan</a:t>
                      </a:r>
                      <a:endParaRPr sz="900" u="none" strike="noStrike" cap="none">
                        <a:latin typeface="Calibri"/>
                        <a:ea typeface="Calibri"/>
                        <a:cs typeface="Calibri"/>
                        <a:sym typeface="Calibri"/>
                      </a:endParaRPr>
                    </a:p>
                  </a:txBody>
                  <a:tcPr marL="56050" marR="56050" marT="0" marB="0"/>
                </a:tc>
                <a:extLst>
                  <a:ext uri="{0D108BD9-81ED-4DB2-BD59-A6C34878D82A}">
                    <a16:rowId xmlns:a16="http://schemas.microsoft.com/office/drawing/2014/main" val="10007"/>
                  </a:ext>
                </a:extLst>
              </a:tr>
            </a:tbl>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634"/>
        <p:cNvGrpSpPr/>
        <p:nvPr/>
      </p:nvGrpSpPr>
      <p:grpSpPr>
        <a:xfrm>
          <a:off x="0" y="0"/>
          <a:ext cx="0" cy="0"/>
          <a:chOff x="0" y="0"/>
          <a:chExt cx="0" cy="0"/>
        </a:xfrm>
      </p:grpSpPr>
      <p:sp>
        <p:nvSpPr>
          <p:cNvPr id="635" name="Google Shape;635;p43"/>
          <p:cNvSpPr/>
          <p:nvPr/>
        </p:nvSpPr>
        <p:spPr>
          <a:xfrm>
            <a:off x="0" y="1"/>
            <a:ext cx="1595017" cy="6857999"/>
          </a:xfrm>
          <a:prstGeom prst="rect">
            <a:avLst/>
          </a:prstGeom>
          <a:solidFill>
            <a:srgbClr val="2F5496"/>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600"/>
              <a:buFont typeface="Arial"/>
              <a:buNone/>
            </a:pPr>
            <a:endParaRPr sz="1600" b="1" i="0" u="none" strike="noStrike" cap="none">
              <a:solidFill>
                <a:schemeClr val="lt1"/>
              </a:solidFill>
              <a:latin typeface="Calibri"/>
              <a:ea typeface="Calibri"/>
              <a:cs typeface="Calibri"/>
              <a:sym typeface="Calibri"/>
            </a:endParaRPr>
          </a:p>
        </p:txBody>
      </p:sp>
      <p:pic>
        <p:nvPicPr>
          <p:cNvPr id="636" name="Google Shape;636;p43"/>
          <p:cNvPicPr preferRelativeResize="0"/>
          <p:nvPr/>
        </p:nvPicPr>
        <p:blipFill rotWithShape="1">
          <a:blip r:embed="rId3">
            <a:alphaModFix/>
          </a:blip>
          <a:srcRect r="78648"/>
          <a:stretch/>
        </p:blipFill>
        <p:spPr>
          <a:xfrm>
            <a:off x="123620" y="5222806"/>
            <a:ext cx="1347775" cy="1411205"/>
          </a:xfrm>
          <a:prstGeom prst="rect">
            <a:avLst/>
          </a:prstGeom>
          <a:noFill/>
          <a:ln>
            <a:noFill/>
          </a:ln>
        </p:spPr>
      </p:pic>
      <p:sp>
        <p:nvSpPr>
          <p:cNvPr id="637" name="Google Shape;637;p43"/>
          <p:cNvSpPr txBox="1"/>
          <p:nvPr/>
        </p:nvSpPr>
        <p:spPr>
          <a:xfrm rot="-5400000">
            <a:off x="-1705369" y="2543694"/>
            <a:ext cx="5005751" cy="64633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600"/>
              <a:buFont typeface="Arial"/>
              <a:buNone/>
            </a:pPr>
            <a:r>
              <a:rPr lang="es-ES" sz="3600" b="1" i="0" u="none" strike="noStrike" cap="none">
                <a:solidFill>
                  <a:schemeClr val="lt1"/>
                </a:solidFill>
                <a:latin typeface="Calibri"/>
                <a:ea typeface="Calibri"/>
                <a:cs typeface="Calibri"/>
                <a:sym typeface="Calibri"/>
              </a:rPr>
              <a:t>DISFAGIA - NUTRICIÓN</a:t>
            </a:r>
            <a:endParaRPr sz="3600" b="1" i="0" u="none" strike="noStrike" cap="none">
              <a:solidFill>
                <a:schemeClr val="lt1"/>
              </a:solidFill>
              <a:latin typeface="Calibri"/>
              <a:ea typeface="Calibri"/>
              <a:cs typeface="Calibri"/>
              <a:sym typeface="Calibri"/>
            </a:endParaRPr>
          </a:p>
        </p:txBody>
      </p:sp>
      <p:sp>
        <p:nvSpPr>
          <p:cNvPr id="638" name="Google Shape;638;p43"/>
          <p:cNvSpPr txBox="1"/>
          <p:nvPr/>
        </p:nvSpPr>
        <p:spPr>
          <a:xfrm>
            <a:off x="1733335" y="364074"/>
            <a:ext cx="8941353" cy="70784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s-ES" sz="4000" b="1" i="0" u="none" strike="noStrike" cap="none">
                <a:solidFill>
                  <a:schemeClr val="dk1"/>
                </a:solidFill>
                <a:latin typeface="Calibri"/>
                <a:ea typeface="Calibri"/>
                <a:cs typeface="Calibri"/>
                <a:sym typeface="Calibri"/>
              </a:rPr>
              <a:t>RECETARIO DISFAGIA FAVALORO</a:t>
            </a:r>
            <a:endParaRPr sz="1400" b="0" i="0" u="none" strike="noStrike" cap="none">
              <a:solidFill>
                <a:srgbClr val="000000"/>
              </a:solidFill>
              <a:latin typeface="Arial"/>
              <a:ea typeface="Arial"/>
              <a:cs typeface="Arial"/>
              <a:sym typeface="Arial"/>
            </a:endParaRPr>
          </a:p>
        </p:txBody>
      </p:sp>
      <p:pic>
        <p:nvPicPr>
          <p:cNvPr id="639" name="Google Shape;639;p43"/>
          <p:cNvPicPr preferRelativeResize="0"/>
          <p:nvPr/>
        </p:nvPicPr>
        <p:blipFill rotWithShape="1">
          <a:blip r:embed="rId4">
            <a:alphaModFix/>
          </a:blip>
          <a:srcRect l="25926" t="20704" r="10934" b="16558"/>
          <a:stretch/>
        </p:blipFill>
        <p:spPr>
          <a:xfrm>
            <a:off x="2069357" y="1454504"/>
            <a:ext cx="9155369" cy="47876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643"/>
        <p:cNvGrpSpPr/>
        <p:nvPr/>
      </p:nvGrpSpPr>
      <p:grpSpPr>
        <a:xfrm>
          <a:off x="0" y="0"/>
          <a:ext cx="0" cy="0"/>
          <a:chOff x="0" y="0"/>
          <a:chExt cx="0" cy="0"/>
        </a:xfrm>
      </p:grpSpPr>
      <p:sp>
        <p:nvSpPr>
          <p:cNvPr id="644" name="Google Shape;644;gf6fca4853d_0_40"/>
          <p:cNvSpPr/>
          <p:nvPr/>
        </p:nvSpPr>
        <p:spPr>
          <a:xfrm>
            <a:off x="0" y="0"/>
            <a:ext cx="1595100" cy="6858000"/>
          </a:xfrm>
          <a:prstGeom prst="rect">
            <a:avLst/>
          </a:prstGeom>
          <a:solidFill>
            <a:srgbClr val="2F5496"/>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600"/>
              <a:buFont typeface="Arial"/>
              <a:buNone/>
            </a:pPr>
            <a:endParaRPr sz="1600" b="1" i="0" u="none" strike="noStrike" cap="none">
              <a:solidFill>
                <a:schemeClr val="lt1"/>
              </a:solidFill>
              <a:latin typeface="Calibri"/>
              <a:ea typeface="Calibri"/>
              <a:cs typeface="Calibri"/>
              <a:sym typeface="Calibri"/>
            </a:endParaRPr>
          </a:p>
        </p:txBody>
      </p:sp>
      <p:pic>
        <p:nvPicPr>
          <p:cNvPr id="645" name="Google Shape;645;gf6fca4853d_0_40"/>
          <p:cNvPicPr preferRelativeResize="0"/>
          <p:nvPr/>
        </p:nvPicPr>
        <p:blipFill rotWithShape="1">
          <a:blip r:embed="rId3">
            <a:alphaModFix/>
          </a:blip>
          <a:srcRect r="78647"/>
          <a:stretch/>
        </p:blipFill>
        <p:spPr>
          <a:xfrm>
            <a:off x="123620" y="5222806"/>
            <a:ext cx="1347775" cy="1411205"/>
          </a:xfrm>
          <a:prstGeom prst="rect">
            <a:avLst/>
          </a:prstGeom>
          <a:noFill/>
          <a:ln>
            <a:noFill/>
          </a:ln>
        </p:spPr>
      </p:pic>
      <p:sp>
        <p:nvSpPr>
          <p:cNvPr id="646" name="Google Shape;646;gf6fca4853d_0_40"/>
          <p:cNvSpPr txBox="1"/>
          <p:nvPr/>
        </p:nvSpPr>
        <p:spPr>
          <a:xfrm rot="-5400000">
            <a:off x="-1705393" y="2543585"/>
            <a:ext cx="5005800" cy="6465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600"/>
              <a:buFont typeface="Arial"/>
              <a:buNone/>
            </a:pPr>
            <a:r>
              <a:rPr lang="es-ES" sz="3600" b="1" i="0" u="none" strike="noStrike" cap="none">
                <a:solidFill>
                  <a:schemeClr val="lt1"/>
                </a:solidFill>
                <a:latin typeface="Calibri"/>
                <a:ea typeface="Calibri"/>
                <a:cs typeface="Calibri"/>
                <a:sym typeface="Calibri"/>
              </a:rPr>
              <a:t>DISFAGIA - CONCLUSIÓN</a:t>
            </a:r>
            <a:endParaRPr sz="3600" b="1" i="0" u="none" strike="noStrike" cap="none">
              <a:solidFill>
                <a:schemeClr val="lt1"/>
              </a:solidFill>
              <a:latin typeface="Calibri"/>
              <a:ea typeface="Calibri"/>
              <a:cs typeface="Calibri"/>
              <a:sym typeface="Calibri"/>
            </a:endParaRPr>
          </a:p>
        </p:txBody>
      </p:sp>
      <p:sp>
        <p:nvSpPr>
          <p:cNvPr id="647" name="Google Shape;647;gf6fca4853d_0_40"/>
          <p:cNvSpPr txBox="1"/>
          <p:nvPr/>
        </p:nvSpPr>
        <p:spPr>
          <a:xfrm>
            <a:off x="6096000" y="557260"/>
            <a:ext cx="5784244" cy="1783140"/>
          </a:xfrm>
          <a:prstGeom prst="rect">
            <a:avLst/>
          </a:prstGeom>
          <a:noFill/>
          <a:ln>
            <a:noFill/>
          </a:ln>
        </p:spPr>
        <p:txBody>
          <a:bodyPr spcFirstLastPara="1" wrap="square" lIns="91425" tIns="45700" rIns="91425" bIns="45700" anchor="t" anchorCtr="0">
            <a:spAutoFit/>
          </a:bodyPr>
          <a:lstStyle/>
          <a:p>
            <a:pPr marL="0" marR="0" lvl="0" indent="0" algn="l" rtl="0">
              <a:lnSpc>
                <a:spcPct val="107000"/>
              </a:lnSpc>
              <a:spcBef>
                <a:spcPts val="0"/>
              </a:spcBef>
              <a:spcAft>
                <a:spcPts val="0"/>
              </a:spcAft>
              <a:buClr>
                <a:schemeClr val="dk1"/>
              </a:buClr>
              <a:buSzPts val="1800"/>
              <a:buFont typeface="Arial"/>
              <a:buNone/>
            </a:pPr>
            <a:r>
              <a:rPr lang="es-ES" sz="1400" b="1" i="0" u="none" strike="noStrike" cap="none">
                <a:solidFill>
                  <a:schemeClr val="dk1"/>
                </a:solidFill>
                <a:latin typeface="Calibri"/>
                <a:ea typeface="Calibri"/>
                <a:cs typeface="Calibri"/>
                <a:sym typeface="Calibri"/>
              </a:rPr>
              <a:t>NUTRICIÓN EN TODO MOMENTO</a:t>
            </a:r>
            <a:endParaRPr sz="1400" b="1" i="0" u="none" strike="noStrike" cap="none">
              <a:solidFill>
                <a:schemeClr val="dk1"/>
              </a:solidFill>
              <a:latin typeface="Calibri"/>
              <a:ea typeface="Calibri"/>
              <a:cs typeface="Calibri"/>
              <a:sym typeface="Calibri"/>
            </a:endParaRPr>
          </a:p>
          <a:p>
            <a:pPr marL="285750" marR="0" lvl="0" indent="-285750" algn="l" rtl="0">
              <a:lnSpc>
                <a:spcPct val="107000"/>
              </a:lnSpc>
              <a:spcBef>
                <a:spcPts val="800"/>
              </a:spcBef>
              <a:spcAft>
                <a:spcPts val="0"/>
              </a:spcAft>
              <a:buClr>
                <a:schemeClr val="dk1"/>
              </a:buClr>
              <a:buSzPts val="1800"/>
              <a:buFont typeface="Arial"/>
              <a:buChar char="•"/>
            </a:pPr>
            <a:r>
              <a:rPr lang="es-ES" sz="1400" b="1" i="0" u="none" strike="noStrike" cap="none">
                <a:solidFill>
                  <a:schemeClr val="dk1"/>
                </a:solidFill>
                <a:latin typeface="Calibri"/>
                <a:ea typeface="Calibri"/>
                <a:cs typeface="Calibri"/>
                <a:sym typeface="Calibri"/>
              </a:rPr>
              <a:t>EN UCI: SN ADECUADO, EVALUACIÓN DE DEGLUCIÓN.</a:t>
            </a:r>
            <a:endParaRPr sz="1400" b="1" i="0" u="none" strike="noStrike" cap="none">
              <a:solidFill>
                <a:schemeClr val="dk1"/>
              </a:solidFill>
              <a:latin typeface="Calibri"/>
              <a:ea typeface="Calibri"/>
              <a:cs typeface="Calibri"/>
              <a:sym typeface="Calibri"/>
            </a:endParaRPr>
          </a:p>
          <a:p>
            <a:pPr marL="285750" marR="0" lvl="0" indent="-285750" algn="l" rtl="0">
              <a:lnSpc>
                <a:spcPct val="107000"/>
              </a:lnSpc>
              <a:spcBef>
                <a:spcPts val="800"/>
              </a:spcBef>
              <a:spcAft>
                <a:spcPts val="0"/>
              </a:spcAft>
              <a:buClr>
                <a:schemeClr val="dk1"/>
              </a:buClr>
              <a:buSzPts val="1800"/>
              <a:buFont typeface="Arial"/>
              <a:buChar char="•"/>
            </a:pPr>
            <a:r>
              <a:rPr lang="es-ES" sz="1400" b="1" i="0" u="none" strike="noStrike" cap="none">
                <a:solidFill>
                  <a:schemeClr val="dk1"/>
                </a:solidFill>
                <a:latin typeface="Calibri"/>
                <a:ea typeface="Calibri"/>
                <a:cs typeface="Calibri"/>
                <a:sym typeface="Calibri"/>
              </a:rPr>
              <a:t>POST UCI: EVALUACIÓN DE INGESTA, TRANSICIÓN EFECTIVA, NE HASTA CUBRIR EL 70% REQUERIMIENTO</a:t>
            </a:r>
            <a:endParaRPr sz="1400" b="1" i="0" u="none" strike="noStrike" cap="none">
              <a:solidFill>
                <a:schemeClr val="dk1"/>
              </a:solidFill>
              <a:latin typeface="Calibri"/>
              <a:ea typeface="Calibri"/>
              <a:cs typeface="Calibri"/>
              <a:sym typeface="Calibri"/>
            </a:endParaRPr>
          </a:p>
          <a:p>
            <a:pPr marL="285750" marR="0" lvl="0" indent="-285750" algn="l" rtl="0">
              <a:lnSpc>
                <a:spcPct val="107000"/>
              </a:lnSpc>
              <a:spcBef>
                <a:spcPts val="800"/>
              </a:spcBef>
              <a:spcAft>
                <a:spcPts val="0"/>
              </a:spcAft>
              <a:buClr>
                <a:schemeClr val="dk1"/>
              </a:buClr>
              <a:buSzPts val="1800"/>
              <a:buFont typeface="Arial"/>
              <a:buChar char="•"/>
            </a:pPr>
            <a:r>
              <a:rPr lang="es-ES" sz="1400" b="1" i="0" u="none" strike="noStrike" cap="none">
                <a:solidFill>
                  <a:schemeClr val="dk1"/>
                </a:solidFill>
                <a:latin typeface="Calibri"/>
                <a:ea typeface="Calibri"/>
                <a:cs typeface="Calibri"/>
                <a:sym typeface="Calibri"/>
              </a:rPr>
              <a:t>EN CASA: SEGUIMIENTO NUTRICIONAL, SUPLEMENTO ORAL, REHABILITACIÓN</a:t>
            </a:r>
            <a:endParaRPr/>
          </a:p>
        </p:txBody>
      </p:sp>
      <p:pic>
        <p:nvPicPr>
          <p:cNvPr id="648" name="Google Shape;648;gf6fca4853d_0_40"/>
          <p:cNvPicPr preferRelativeResize="0"/>
          <p:nvPr/>
        </p:nvPicPr>
        <p:blipFill rotWithShape="1">
          <a:blip r:embed="rId4">
            <a:alphaModFix/>
          </a:blip>
          <a:srcRect l="6837" t="51133" r="21135" b="21700"/>
          <a:stretch/>
        </p:blipFill>
        <p:spPr>
          <a:xfrm>
            <a:off x="1774612" y="557260"/>
            <a:ext cx="4080834" cy="1783140"/>
          </a:xfrm>
          <a:prstGeom prst="rect">
            <a:avLst/>
          </a:prstGeom>
          <a:noFill/>
          <a:ln>
            <a:noFill/>
          </a:ln>
        </p:spPr>
      </p:pic>
      <p:sp>
        <p:nvSpPr>
          <p:cNvPr id="649" name="Google Shape;649;gf6fca4853d_0_40"/>
          <p:cNvSpPr txBox="1"/>
          <p:nvPr/>
        </p:nvSpPr>
        <p:spPr>
          <a:xfrm>
            <a:off x="1945737" y="2530143"/>
            <a:ext cx="4150263" cy="400110"/>
          </a:xfrm>
          <a:prstGeom prst="rect">
            <a:avLst/>
          </a:prstGeom>
          <a:solidFill>
            <a:srgbClr val="D8E2F3"/>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2000" b="1" i="0" u="none" strike="noStrike" cap="none">
                <a:solidFill>
                  <a:srgbClr val="000000"/>
                </a:solidFill>
                <a:latin typeface="Arial"/>
                <a:ea typeface="Arial"/>
                <a:cs typeface="Arial"/>
                <a:sym typeface="Arial"/>
              </a:rPr>
              <a:t>DISFAGIA Y LA MALNUTRICIÓN</a:t>
            </a:r>
            <a:endParaRPr sz="2000" b="1" i="0" u="none" strike="noStrike" cap="none">
              <a:solidFill>
                <a:srgbClr val="000000"/>
              </a:solidFill>
              <a:latin typeface="Arial"/>
              <a:ea typeface="Arial"/>
              <a:cs typeface="Arial"/>
              <a:sym typeface="Arial"/>
            </a:endParaRPr>
          </a:p>
        </p:txBody>
      </p:sp>
      <p:sp>
        <p:nvSpPr>
          <p:cNvPr id="650" name="Google Shape;650;gf6fca4853d_0_40"/>
          <p:cNvSpPr txBox="1"/>
          <p:nvPr/>
        </p:nvSpPr>
        <p:spPr>
          <a:xfrm>
            <a:off x="1822032" y="3119996"/>
            <a:ext cx="5653160" cy="2972894"/>
          </a:xfrm>
          <a:prstGeom prst="rect">
            <a:avLst/>
          </a:prstGeom>
          <a:noFill/>
          <a:ln>
            <a:noFill/>
          </a:ln>
        </p:spPr>
        <p:txBody>
          <a:bodyPr spcFirstLastPara="1" wrap="square" lIns="91425" tIns="45700" rIns="91425" bIns="45700" anchor="t" anchorCtr="0">
            <a:normAutofit/>
          </a:bodyPr>
          <a:lstStyle/>
          <a:p>
            <a:pPr marL="457200" marR="0" lvl="0" indent="-342900" algn="l" rtl="0">
              <a:lnSpc>
                <a:spcPct val="90000"/>
              </a:lnSpc>
              <a:spcBef>
                <a:spcPts val="1000"/>
              </a:spcBef>
              <a:spcAft>
                <a:spcPts val="0"/>
              </a:spcAft>
              <a:buClr>
                <a:schemeClr val="dk1"/>
              </a:buClr>
              <a:buSzPts val="1800"/>
              <a:buFont typeface="Arial"/>
              <a:buNone/>
            </a:pPr>
            <a:r>
              <a:rPr lang="es-ES" sz="1800" b="1" i="0" u="none" strike="noStrike" cap="none">
                <a:solidFill>
                  <a:schemeClr val="dk1"/>
                </a:solidFill>
                <a:latin typeface="Calibri"/>
                <a:ea typeface="Calibri"/>
                <a:cs typeface="Calibri"/>
                <a:sym typeface="Calibri"/>
              </a:rPr>
              <a:t>Empeoran la calidad de vida;</a:t>
            </a:r>
            <a:endParaRPr/>
          </a:p>
          <a:p>
            <a:pPr marL="457200" marR="0" lvl="0" indent="-342900" algn="l" rtl="0">
              <a:lnSpc>
                <a:spcPct val="90000"/>
              </a:lnSpc>
              <a:spcBef>
                <a:spcPts val="1000"/>
              </a:spcBef>
              <a:spcAft>
                <a:spcPts val="0"/>
              </a:spcAft>
              <a:buClr>
                <a:srgbClr val="1F3864"/>
              </a:buClr>
              <a:buSzPts val="1800"/>
              <a:buFont typeface="Noto Sans Symbols"/>
              <a:buChar char="🡹"/>
            </a:pPr>
            <a:r>
              <a:rPr lang="es-ES" sz="1800" b="1" i="0" u="none" strike="noStrike" cap="none">
                <a:solidFill>
                  <a:schemeClr val="dk1"/>
                </a:solidFill>
                <a:latin typeface="Calibri"/>
                <a:ea typeface="Calibri"/>
                <a:cs typeface="Calibri"/>
                <a:sym typeface="Calibri"/>
              </a:rPr>
              <a:t>ESTANCIA HOSPITALARIA</a:t>
            </a:r>
            <a:endParaRPr/>
          </a:p>
          <a:p>
            <a:pPr marL="457200" marR="0" lvl="0" indent="-342900" algn="l" rtl="0">
              <a:lnSpc>
                <a:spcPct val="90000"/>
              </a:lnSpc>
              <a:spcBef>
                <a:spcPts val="1000"/>
              </a:spcBef>
              <a:spcAft>
                <a:spcPts val="0"/>
              </a:spcAft>
              <a:buClr>
                <a:srgbClr val="1F3864"/>
              </a:buClr>
              <a:buSzPts val="1800"/>
              <a:buFont typeface="Noto Sans Symbols"/>
              <a:buChar char="🡹"/>
            </a:pPr>
            <a:r>
              <a:rPr lang="es-ES" sz="1800" b="1" i="0" u="none" strike="noStrike" cap="none">
                <a:solidFill>
                  <a:schemeClr val="dk1"/>
                </a:solidFill>
                <a:latin typeface="Calibri"/>
                <a:ea typeface="Calibri"/>
                <a:cs typeface="Calibri"/>
                <a:sym typeface="Calibri"/>
              </a:rPr>
              <a:t>COMPLICACIONES</a:t>
            </a:r>
            <a:endParaRPr/>
          </a:p>
          <a:p>
            <a:pPr marL="457200" marR="0" lvl="0" indent="-342900" algn="l" rtl="0">
              <a:lnSpc>
                <a:spcPct val="90000"/>
              </a:lnSpc>
              <a:spcBef>
                <a:spcPts val="1000"/>
              </a:spcBef>
              <a:spcAft>
                <a:spcPts val="0"/>
              </a:spcAft>
              <a:buClr>
                <a:srgbClr val="1F3864"/>
              </a:buClr>
              <a:buSzPts val="1800"/>
              <a:buFont typeface="Noto Sans Symbols"/>
              <a:buChar char="🡹"/>
            </a:pPr>
            <a:r>
              <a:rPr lang="es-ES" sz="1800" b="1" i="0" u="none" strike="noStrike" cap="none">
                <a:solidFill>
                  <a:schemeClr val="dk1"/>
                </a:solidFill>
                <a:latin typeface="Calibri"/>
                <a:ea typeface="Calibri"/>
                <a:cs typeface="Calibri"/>
                <a:sym typeface="Calibri"/>
              </a:rPr>
              <a:t>REINGRESO</a:t>
            </a:r>
            <a:endParaRPr/>
          </a:p>
          <a:p>
            <a:pPr marL="457200" marR="0" lvl="0" indent="-342900" algn="l" rtl="0">
              <a:lnSpc>
                <a:spcPct val="90000"/>
              </a:lnSpc>
              <a:spcBef>
                <a:spcPts val="1000"/>
              </a:spcBef>
              <a:spcAft>
                <a:spcPts val="0"/>
              </a:spcAft>
              <a:buClr>
                <a:srgbClr val="1F3864"/>
              </a:buClr>
              <a:buSzPts val="1800"/>
              <a:buFont typeface="Noto Sans Symbols"/>
              <a:buChar char="🡹"/>
            </a:pPr>
            <a:r>
              <a:rPr lang="es-ES" sz="1800" b="1" i="0" u="none" strike="noStrike" cap="none">
                <a:solidFill>
                  <a:schemeClr val="dk1"/>
                </a:solidFill>
                <a:latin typeface="Calibri"/>
                <a:ea typeface="Calibri"/>
                <a:cs typeface="Calibri"/>
                <a:sym typeface="Calibri"/>
              </a:rPr>
              <a:t>MORBIMORTALIDAD</a:t>
            </a:r>
            <a:endParaRPr/>
          </a:p>
          <a:p>
            <a:pPr marL="457200" marR="0" lvl="0" indent="-342900" algn="l" rtl="0">
              <a:lnSpc>
                <a:spcPct val="90000"/>
              </a:lnSpc>
              <a:spcBef>
                <a:spcPts val="1000"/>
              </a:spcBef>
              <a:spcAft>
                <a:spcPts val="0"/>
              </a:spcAft>
              <a:buClr>
                <a:srgbClr val="1F3864"/>
              </a:buClr>
              <a:buSzPts val="1800"/>
              <a:buFont typeface="Noto Sans Symbols"/>
              <a:buChar char="🡹"/>
            </a:pPr>
            <a:r>
              <a:rPr lang="es-ES" sz="1800" b="1" i="0" u="none" strike="noStrike" cap="none">
                <a:solidFill>
                  <a:schemeClr val="dk1"/>
                </a:solidFill>
                <a:latin typeface="Calibri"/>
                <a:ea typeface="Calibri"/>
                <a:cs typeface="Calibri"/>
                <a:sym typeface="Calibri"/>
              </a:rPr>
              <a:t>COSTOS y RECURSOS SANITARIOS</a:t>
            </a:r>
            <a:endParaRPr/>
          </a:p>
        </p:txBody>
      </p:sp>
      <p:sp>
        <p:nvSpPr>
          <p:cNvPr id="651" name="Google Shape;651;gf6fca4853d_0_40"/>
          <p:cNvSpPr txBox="1"/>
          <p:nvPr/>
        </p:nvSpPr>
        <p:spPr>
          <a:xfrm>
            <a:off x="8005664" y="6326234"/>
            <a:ext cx="376956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400" b="0" i="0" u="none" strike="noStrike" cap="none">
                <a:solidFill>
                  <a:srgbClr val="000000"/>
                </a:solidFill>
                <a:latin typeface="Arial"/>
                <a:ea typeface="Arial"/>
                <a:cs typeface="Arial"/>
                <a:sym typeface="Arial"/>
              </a:rPr>
              <a:t>Grupo de Estudio “disfagia”, AANEP2021</a:t>
            </a:r>
            <a:endParaRPr sz="1400" b="0" i="0" u="none" strike="noStrike" cap="none">
              <a:solidFill>
                <a:srgbClr val="000000"/>
              </a:solidFill>
              <a:latin typeface="Arial"/>
              <a:ea typeface="Arial"/>
              <a:cs typeface="Arial"/>
              <a:sym typeface="Arial"/>
            </a:endParaRPr>
          </a:p>
        </p:txBody>
      </p:sp>
      <p:pic>
        <p:nvPicPr>
          <p:cNvPr id="652" name="Google Shape;652;gf6fca4853d_0_40" descr="El papel del logopeda en la detección y evaluación de la Disfagia... -  Logocerebral"/>
          <p:cNvPicPr preferRelativeResize="0"/>
          <p:nvPr/>
        </p:nvPicPr>
        <p:blipFill rotWithShape="1">
          <a:blip r:embed="rId5">
            <a:alphaModFix/>
          </a:blip>
          <a:srcRect/>
          <a:stretch/>
        </p:blipFill>
        <p:spPr>
          <a:xfrm>
            <a:off x="7104942" y="2868227"/>
            <a:ext cx="3806202" cy="2743338"/>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48"/>
                                        </p:tgtEl>
                                        <p:attrNameLst>
                                          <p:attrName>style.visibility</p:attrName>
                                        </p:attrNameLst>
                                      </p:cBhvr>
                                      <p:to>
                                        <p:strVal val="visible"/>
                                      </p:to>
                                    </p:set>
                                    <p:anim calcmode="lin" valueType="num">
                                      <p:cBhvr additive="base">
                                        <p:cTn id="7" dur="500"/>
                                        <p:tgtEl>
                                          <p:spTgt spid="648"/>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647"/>
                                        </p:tgtEl>
                                        <p:attrNameLst>
                                          <p:attrName>style.visibility</p:attrName>
                                        </p:attrNameLst>
                                      </p:cBhvr>
                                      <p:to>
                                        <p:strVal val="visible"/>
                                      </p:to>
                                    </p:set>
                                    <p:anim calcmode="lin" valueType="num">
                                      <p:cBhvr additive="base">
                                        <p:cTn id="12" dur="500"/>
                                        <p:tgtEl>
                                          <p:spTgt spid="647"/>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649"/>
                                        </p:tgtEl>
                                        <p:attrNameLst>
                                          <p:attrName>style.visibility</p:attrName>
                                        </p:attrNameLst>
                                      </p:cBhvr>
                                      <p:to>
                                        <p:strVal val="visible"/>
                                      </p:to>
                                    </p:set>
                                    <p:anim calcmode="lin" valueType="num">
                                      <p:cBhvr additive="base">
                                        <p:cTn id="17" dur="500"/>
                                        <p:tgtEl>
                                          <p:spTgt spid="649"/>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650"/>
                                        </p:tgtEl>
                                        <p:attrNameLst>
                                          <p:attrName>style.visibility</p:attrName>
                                        </p:attrNameLst>
                                      </p:cBhvr>
                                      <p:to>
                                        <p:strVal val="visible"/>
                                      </p:to>
                                    </p:set>
                                    <p:anim calcmode="lin" valueType="num">
                                      <p:cBhvr additive="base">
                                        <p:cTn id="22" dur="500"/>
                                        <p:tgtEl>
                                          <p:spTgt spid="65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656"/>
        <p:cNvGrpSpPr/>
        <p:nvPr/>
      </p:nvGrpSpPr>
      <p:grpSpPr>
        <a:xfrm>
          <a:off x="0" y="0"/>
          <a:ext cx="0" cy="0"/>
          <a:chOff x="0" y="0"/>
          <a:chExt cx="0" cy="0"/>
        </a:xfrm>
      </p:grpSpPr>
      <p:pic>
        <p:nvPicPr>
          <p:cNvPr id="657" name="Google Shape;657;p42" descr="FRASES MOTIVADORAS TRABAJO - Buscafrases.es"/>
          <p:cNvPicPr preferRelativeResize="0"/>
          <p:nvPr/>
        </p:nvPicPr>
        <p:blipFill rotWithShape="1">
          <a:blip r:embed="rId3">
            <a:alphaModFix/>
          </a:blip>
          <a:srcRect b="9657"/>
          <a:stretch/>
        </p:blipFill>
        <p:spPr>
          <a:xfrm>
            <a:off x="2034073" y="405877"/>
            <a:ext cx="9433250" cy="6046246"/>
          </a:xfrm>
          <a:prstGeom prst="rect">
            <a:avLst/>
          </a:prstGeom>
          <a:noFill/>
          <a:ln>
            <a:noFill/>
          </a:ln>
        </p:spPr>
      </p:pic>
      <p:sp>
        <p:nvSpPr>
          <p:cNvPr id="658" name="Google Shape;658;p42"/>
          <p:cNvSpPr/>
          <p:nvPr/>
        </p:nvSpPr>
        <p:spPr>
          <a:xfrm>
            <a:off x="0" y="0"/>
            <a:ext cx="1595100" cy="6858000"/>
          </a:xfrm>
          <a:prstGeom prst="rect">
            <a:avLst/>
          </a:prstGeom>
          <a:solidFill>
            <a:srgbClr val="2F5496"/>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600"/>
              <a:buFont typeface="Arial"/>
              <a:buNone/>
            </a:pPr>
            <a:endParaRPr sz="1600" b="1" i="0" u="none" strike="noStrike" cap="none">
              <a:solidFill>
                <a:schemeClr val="lt1"/>
              </a:solidFill>
              <a:latin typeface="Calibri"/>
              <a:ea typeface="Calibri"/>
              <a:cs typeface="Calibri"/>
              <a:sym typeface="Calibri"/>
            </a:endParaRPr>
          </a:p>
        </p:txBody>
      </p:sp>
      <p:pic>
        <p:nvPicPr>
          <p:cNvPr id="659" name="Google Shape;659;p42"/>
          <p:cNvPicPr preferRelativeResize="0"/>
          <p:nvPr/>
        </p:nvPicPr>
        <p:blipFill rotWithShape="1">
          <a:blip r:embed="rId4">
            <a:alphaModFix/>
          </a:blip>
          <a:srcRect r="78647"/>
          <a:stretch/>
        </p:blipFill>
        <p:spPr>
          <a:xfrm>
            <a:off x="123620" y="5222806"/>
            <a:ext cx="1347775" cy="141120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663"/>
        <p:cNvGrpSpPr/>
        <p:nvPr/>
      </p:nvGrpSpPr>
      <p:grpSpPr>
        <a:xfrm>
          <a:off x="0" y="0"/>
          <a:ext cx="0" cy="0"/>
          <a:chOff x="0" y="0"/>
          <a:chExt cx="0" cy="0"/>
        </a:xfrm>
      </p:grpSpPr>
      <p:sp>
        <p:nvSpPr>
          <p:cNvPr id="664" name="Google Shape;664;p10"/>
          <p:cNvSpPr/>
          <p:nvPr/>
        </p:nvSpPr>
        <p:spPr>
          <a:xfrm>
            <a:off x="0" y="-104931"/>
            <a:ext cx="12192000" cy="6962931"/>
          </a:xfrm>
          <a:prstGeom prst="rect">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Calibri"/>
              <a:ea typeface="Calibri"/>
              <a:cs typeface="Calibri"/>
              <a:sym typeface="Calibri"/>
            </a:endParaRPr>
          </a:p>
        </p:txBody>
      </p:sp>
      <p:sp>
        <p:nvSpPr>
          <p:cNvPr id="665" name="Google Shape;665;p10"/>
          <p:cNvSpPr txBox="1"/>
          <p:nvPr/>
        </p:nvSpPr>
        <p:spPr>
          <a:xfrm>
            <a:off x="226764" y="1296847"/>
            <a:ext cx="11738472" cy="1549334"/>
          </a:xfrm>
          <a:prstGeom prst="rect">
            <a:avLst/>
          </a:prstGeom>
          <a:noFill/>
          <a:ln>
            <a:noFill/>
          </a:ln>
        </p:spPr>
        <p:txBody>
          <a:bodyPr spcFirstLastPara="1" wrap="square" lIns="91425" tIns="45700" rIns="91425" bIns="45700" anchor="ctr" anchorCtr="0">
            <a:normAutofit fontScale="90000" lnSpcReduction="10000"/>
          </a:bodyPr>
          <a:lstStyle/>
          <a:p>
            <a:pPr marL="0" marR="0" lvl="0" indent="0" algn="ctr" rtl="0">
              <a:lnSpc>
                <a:spcPct val="100000"/>
              </a:lnSpc>
              <a:spcBef>
                <a:spcPts val="0"/>
              </a:spcBef>
              <a:spcAft>
                <a:spcPts val="0"/>
              </a:spcAft>
              <a:buClr>
                <a:schemeClr val="dk2"/>
              </a:buClr>
              <a:buSzPct val="100000"/>
              <a:buFont typeface="Calibri"/>
              <a:buNone/>
            </a:pPr>
            <a:r>
              <a:rPr lang="es-ES" sz="11500" b="1" i="0" u="none" strike="noStrike" cap="none">
                <a:solidFill>
                  <a:schemeClr val="lt2"/>
                </a:solidFill>
                <a:latin typeface="Calibri"/>
                <a:ea typeface="Calibri"/>
                <a:cs typeface="Calibri"/>
                <a:sym typeface="Calibri"/>
              </a:rPr>
              <a:t>GRACIAS!!!</a:t>
            </a:r>
            <a:endParaRPr sz="11500" b="1" i="0" u="none" strike="noStrike" cap="none">
              <a:solidFill>
                <a:schemeClr val="lt2"/>
              </a:solidFill>
              <a:latin typeface="Calibri"/>
              <a:ea typeface="Calibri"/>
              <a:cs typeface="Calibri"/>
              <a:sym typeface="Calibri"/>
            </a:endParaRPr>
          </a:p>
        </p:txBody>
      </p:sp>
      <p:pic>
        <p:nvPicPr>
          <p:cNvPr id="666" name="Google Shape;666;p10"/>
          <p:cNvPicPr preferRelativeResize="0"/>
          <p:nvPr/>
        </p:nvPicPr>
        <p:blipFill rotWithShape="1">
          <a:blip r:embed="rId3">
            <a:alphaModFix/>
          </a:blip>
          <a:srcRect/>
          <a:stretch/>
        </p:blipFill>
        <p:spPr>
          <a:xfrm>
            <a:off x="2621099" y="5025546"/>
            <a:ext cx="6507912" cy="1208026"/>
          </a:xfrm>
          <a:prstGeom prst="rect">
            <a:avLst/>
          </a:prstGeom>
          <a:noFill/>
          <a:ln>
            <a:noFill/>
          </a:ln>
        </p:spPr>
      </p:pic>
      <p:sp>
        <p:nvSpPr>
          <p:cNvPr id="667" name="Google Shape;667;p10"/>
          <p:cNvSpPr txBox="1"/>
          <p:nvPr/>
        </p:nvSpPr>
        <p:spPr>
          <a:xfrm>
            <a:off x="4078912" y="2905780"/>
            <a:ext cx="3592285" cy="52322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800"/>
              <a:buFont typeface="Arial"/>
              <a:buNone/>
            </a:pPr>
            <a:r>
              <a:rPr lang="es-ES" sz="2800" b="1" i="0" u="none" strike="noStrike" cap="none">
                <a:solidFill>
                  <a:schemeClr val="lt1"/>
                </a:solidFill>
                <a:latin typeface="Arial"/>
                <a:ea typeface="Arial"/>
                <a:cs typeface="Arial"/>
                <a:sym typeface="Arial"/>
              </a:rPr>
              <a:t>OCTUBRE 2021</a:t>
            </a:r>
            <a:endParaRPr sz="2800" b="1" i="0" u="none" strike="noStrike" cap="none">
              <a:solidFill>
                <a:schemeClr val="lt1"/>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65"/>
                                        </p:tgtEl>
                                        <p:attrNameLst>
                                          <p:attrName>style.visibility</p:attrName>
                                        </p:attrNameLst>
                                      </p:cBhvr>
                                      <p:to>
                                        <p:strVal val="visible"/>
                                      </p:to>
                                    </p:set>
                                    <p:animEffect transition="in" filter="fade">
                                      <p:cBhvr>
                                        <p:cTn id="7" dur="1822"/>
                                        <p:tgtEl>
                                          <p:spTgt spid="6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9"/>
          <p:cNvSpPr/>
          <p:nvPr/>
        </p:nvSpPr>
        <p:spPr>
          <a:xfrm>
            <a:off x="3157544" y="3646630"/>
            <a:ext cx="8207142" cy="2842145"/>
          </a:xfrm>
          <a:prstGeom prst="snip2DiagRect">
            <a:avLst>
              <a:gd name="adj1" fmla="val 0"/>
              <a:gd name="adj2" fmla="val 16667"/>
            </a:avLst>
          </a:prstGeom>
          <a:solidFill>
            <a:srgbClr val="D0EA8E">
              <a:alpha val="4941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50" name="Google Shape;150;p9"/>
          <p:cNvSpPr/>
          <p:nvPr/>
        </p:nvSpPr>
        <p:spPr>
          <a:xfrm>
            <a:off x="1" y="1504"/>
            <a:ext cx="1404282" cy="6856496"/>
          </a:xfrm>
          <a:prstGeom prst="rect">
            <a:avLst/>
          </a:prstGeom>
          <a:solidFill>
            <a:srgbClr val="2F549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51" name="Google Shape;151;p9"/>
          <p:cNvSpPr/>
          <p:nvPr/>
        </p:nvSpPr>
        <p:spPr>
          <a:xfrm>
            <a:off x="2780110" y="369224"/>
            <a:ext cx="8491270" cy="2980466"/>
          </a:xfrm>
          <a:prstGeom prst="snip2DiagRect">
            <a:avLst>
              <a:gd name="adj1" fmla="val 0"/>
              <a:gd name="adj2" fmla="val 16667"/>
            </a:avLst>
          </a:prstGeom>
          <a:solidFill>
            <a:srgbClr val="FF9393">
              <a:alpha val="4941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52" name="Google Shape;152;p9"/>
          <p:cNvSpPr txBox="1">
            <a:spLocks noGrp="1"/>
          </p:cNvSpPr>
          <p:nvPr>
            <p:ph type="body" idx="1"/>
          </p:nvPr>
        </p:nvSpPr>
        <p:spPr>
          <a:xfrm>
            <a:off x="3398042" y="666165"/>
            <a:ext cx="7089566" cy="1193292"/>
          </a:xfrm>
          <a:prstGeom prst="rect">
            <a:avLst/>
          </a:prstGeom>
          <a:noFill/>
          <a:ln>
            <a:noFill/>
          </a:ln>
        </p:spPr>
        <p:txBody>
          <a:bodyPr spcFirstLastPara="1" wrap="square" lIns="91425" tIns="45700" rIns="91425" bIns="45700" anchor="t" anchorCtr="0">
            <a:noAutofit/>
          </a:bodyPr>
          <a:lstStyle/>
          <a:p>
            <a:pPr marL="0" lvl="0" indent="0" algn="ctr" rtl="0">
              <a:lnSpc>
                <a:spcPct val="107000"/>
              </a:lnSpc>
              <a:spcBef>
                <a:spcPts val="1000"/>
              </a:spcBef>
              <a:spcAft>
                <a:spcPts val="0"/>
              </a:spcAft>
              <a:buSzPts val="1800"/>
              <a:buNone/>
            </a:pPr>
            <a:r>
              <a:rPr lang="es-ES" sz="3200" b="1" i="1">
                <a:solidFill>
                  <a:srgbClr val="11151A"/>
                </a:solidFill>
                <a:latin typeface="Calibri"/>
                <a:ea typeface="Calibri"/>
                <a:cs typeface="Calibri"/>
                <a:sym typeface="Calibri"/>
              </a:rPr>
              <a:t>Es un trastorno deglutorio que implica una alteración en el </a:t>
            </a:r>
            <a:r>
              <a:rPr lang="es-ES" sz="3200" b="1" i="1">
                <a:solidFill>
                  <a:srgbClr val="11151A"/>
                </a:solidFill>
              </a:rPr>
              <a:t>transporte</a:t>
            </a:r>
            <a:endParaRPr sz="3200" b="1" i="1">
              <a:solidFill>
                <a:srgbClr val="11151A"/>
              </a:solidFill>
            </a:endParaRPr>
          </a:p>
          <a:p>
            <a:pPr marL="0" lvl="0" indent="0" algn="ctr" rtl="0">
              <a:lnSpc>
                <a:spcPct val="107000"/>
              </a:lnSpc>
              <a:spcBef>
                <a:spcPts val="1000"/>
              </a:spcBef>
              <a:spcAft>
                <a:spcPts val="800"/>
              </a:spcAft>
              <a:buSzPts val="1800"/>
              <a:buNone/>
            </a:pPr>
            <a:r>
              <a:rPr lang="es-ES" sz="3200" b="1" i="1">
                <a:solidFill>
                  <a:srgbClr val="11151A"/>
                </a:solidFill>
                <a:latin typeface="Calibri"/>
                <a:ea typeface="Calibri"/>
                <a:cs typeface="Calibri"/>
                <a:sym typeface="Calibri"/>
              </a:rPr>
              <a:t> del alimento o la saliva de la boca al estomago</a:t>
            </a:r>
            <a:endParaRPr sz="3200" b="1" i="1">
              <a:solidFill>
                <a:srgbClr val="11151A"/>
              </a:solidFill>
              <a:latin typeface="Calibri"/>
              <a:ea typeface="Calibri"/>
              <a:cs typeface="Calibri"/>
              <a:sym typeface="Calibri"/>
            </a:endParaRPr>
          </a:p>
        </p:txBody>
      </p:sp>
      <p:sp>
        <p:nvSpPr>
          <p:cNvPr id="153" name="Google Shape;153;p9"/>
          <p:cNvSpPr txBox="1"/>
          <p:nvPr/>
        </p:nvSpPr>
        <p:spPr>
          <a:xfrm>
            <a:off x="3484117" y="4201585"/>
            <a:ext cx="7706406" cy="1990250"/>
          </a:xfrm>
          <a:prstGeom prst="rect">
            <a:avLst/>
          </a:prstGeom>
          <a:noFill/>
          <a:ln>
            <a:noFill/>
          </a:ln>
        </p:spPr>
        <p:txBody>
          <a:bodyPr spcFirstLastPara="1" wrap="square" lIns="91425" tIns="45700" rIns="91425" bIns="45700" anchor="ctr" anchorCtr="0">
            <a:noAutofit/>
          </a:bodyPr>
          <a:lstStyle/>
          <a:p>
            <a:pPr marL="0" marR="0" lvl="0" indent="0" algn="ctr" rtl="0">
              <a:lnSpc>
                <a:spcPct val="107000"/>
              </a:lnSpc>
              <a:spcBef>
                <a:spcPts val="0"/>
              </a:spcBef>
              <a:spcAft>
                <a:spcPts val="0"/>
              </a:spcAft>
              <a:buClr>
                <a:schemeClr val="accent1"/>
              </a:buClr>
              <a:buSzPts val="4000"/>
              <a:buFont typeface="Noto Sans Symbols"/>
              <a:buNone/>
            </a:pPr>
            <a:r>
              <a:rPr lang="es-ES" sz="4000" b="1" i="1" u="none" strike="noStrike" cap="none">
                <a:solidFill>
                  <a:srgbClr val="11151A"/>
                </a:solidFill>
                <a:latin typeface="Calibri"/>
                <a:ea typeface="Calibri"/>
                <a:cs typeface="Calibri"/>
                <a:sym typeface="Calibri"/>
              </a:rPr>
              <a:t>La disfagia es un síntoma ocasionado por otra patología y no una enfermedad en sí.</a:t>
            </a:r>
            <a:endParaRPr sz="4000" b="1" i="1" u="none" strike="noStrike" cap="none">
              <a:solidFill>
                <a:srgbClr val="11151A"/>
              </a:solidFill>
              <a:latin typeface="Calibri"/>
              <a:ea typeface="Calibri"/>
              <a:cs typeface="Calibri"/>
              <a:sym typeface="Calibri"/>
            </a:endParaRPr>
          </a:p>
        </p:txBody>
      </p:sp>
      <p:pic>
        <p:nvPicPr>
          <p:cNvPr id="154" name="Google Shape;154;p9"/>
          <p:cNvPicPr preferRelativeResize="0"/>
          <p:nvPr/>
        </p:nvPicPr>
        <p:blipFill rotWithShape="1">
          <a:blip r:embed="rId3">
            <a:alphaModFix/>
          </a:blip>
          <a:srcRect r="79350"/>
          <a:stretch/>
        </p:blipFill>
        <p:spPr>
          <a:xfrm>
            <a:off x="135683" y="5465175"/>
            <a:ext cx="1132918" cy="1162050"/>
          </a:xfrm>
          <a:prstGeom prst="rect">
            <a:avLst/>
          </a:prstGeom>
          <a:noFill/>
          <a:ln>
            <a:noFill/>
          </a:ln>
        </p:spPr>
      </p:pic>
      <p:sp>
        <p:nvSpPr>
          <p:cNvPr id="155" name="Google Shape;155;p9"/>
          <p:cNvSpPr txBox="1"/>
          <p:nvPr/>
        </p:nvSpPr>
        <p:spPr>
          <a:xfrm rot="-5400000">
            <a:off x="-20843" y="2404841"/>
            <a:ext cx="3764654" cy="914400"/>
          </a:xfrm>
          <a:prstGeom prst="rect">
            <a:avLst/>
          </a:prstGeom>
          <a:noFill/>
          <a:ln>
            <a:noFill/>
          </a:ln>
        </p:spPr>
        <p:txBody>
          <a:bodyPr spcFirstLastPara="1" wrap="square" lIns="91425" tIns="45700" rIns="91425" bIns="45700" anchor="b" anchorCtr="0">
            <a:noAutofit/>
          </a:bodyPr>
          <a:lstStyle/>
          <a:p>
            <a:pPr marL="0" marR="0" lvl="0" indent="0" algn="ctr" rtl="0">
              <a:lnSpc>
                <a:spcPct val="90000"/>
              </a:lnSpc>
              <a:spcBef>
                <a:spcPts val="0"/>
              </a:spcBef>
              <a:spcAft>
                <a:spcPts val="0"/>
              </a:spcAft>
              <a:buClr>
                <a:srgbClr val="000000"/>
              </a:buClr>
              <a:buSzPts val="5400"/>
              <a:buFont typeface="Arial"/>
              <a:buNone/>
            </a:pPr>
            <a:r>
              <a:rPr lang="es-ES" sz="5400" b="1" i="0" u="none" strike="noStrike" cap="none">
                <a:solidFill>
                  <a:schemeClr val="dk1"/>
                </a:solidFill>
                <a:latin typeface="Calibri"/>
                <a:ea typeface="Calibri"/>
                <a:cs typeface="Calibri"/>
                <a:sym typeface="Calibri"/>
              </a:rPr>
              <a:t>DISFAGIA</a:t>
            </a:r>
            <a:endParaRPr sz="5400" b="0" i="0" u="none" strike="noStrike" cap="none">
              <a:solidFill>
                <a:schemeClr val="dk1"/>
              </a:solidFill>
              <a:latin typeface="Arial"/>
              <a:ea typeface="Arial"/>
              <a:cs typeface="Arial"/>
              <a:sym typeface="Arial"/>
            </a:endParaRPr>
          </a:p>
        </p:txBody>
      </p:sp>
      <p:sp>
        <p:nvSpPr>
          <p:cNvPr id="156" name="Google Shape;156;p9"/>
          <p:cNvSpPr txBox="1"/>
          <p:nvPr/>
        </p:nvSpPr>
        <p:spPr>
          <a:xfrm rot="-5400000">
            <a:off x="-1796860" y="2579732"/>
            <a:ext cx="5005751" cy="58473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600"/>
              <a:buFont typeface="Arial"/>
              <a:buNone/>
            </a:pPr>
            <a:r>
              <a:rPr lang="es-ES" sz="3200" b="1" i="0" u="none" strike="noStrike" cap="none">
                <a:solidFill>
                  <a:schemeClr val="lt1"/>
                </a:solidFill>
                <a:latin typeface="Calibri"/>
                <a:ea typeface="Calibri"/>
                <a:cs typeface="Calibri"/>
                <a:sym typeface="Calibri"/>
              </a:rPr>
              <a:t>DISFAGIA - KINESIOLOGÍA</a:t>
            </a:r>
            <a:endParaRPr sz="3200" b="1" i="0" u="none" strike="noStrike" cap="none">
              <a:solidFill>
                <a:schemeClr val="lt1"/>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51"/>
                                        </p:tgtEl>
                                        <p:attrNameLst>
                                          <p:attrName>style.visibility</p:attrName>
                                        </p:attrNameLst>
                                      </p:cBhvr>
                                      <p:to>
                                        <p:strVal val="visible"/>
                                      </p:to>
                                    </p:set>
                                    <p:animEffect transition="in" filter="fade">
                                      <p:cBhvr>
                                        <p:cTn id="7" dur="500"/>
                                        <p:tgtEl>
                                          <p:spTgt spid="151"/>
                                        </p:tgtEl>
                                      </p:cBhvr>
                                    </p:animEffect>
                                  </p:childTnLst>
                                </p:cTn>
                              </p:par>
                              <p:par>
                                <p:cTn id="8" presetID="10" presetClass="entr" presetSubtype="0" fill="hold" nodeType="withEffect">
                                  <p:stCondLst>
                                    <p:cond delay="0"/>
                                  </p:stCondLst>
                                  <p:childTnLst>
                                    <p:set>
                                      <p:cBhvr>
                                        <p:cTn id="9" dur="1" fill="hold">
                                          <p:stCondLst>
                                            <p:cond delay="0"/>
                                          </p:stCondLst>
                                        </p:cTn>
                                        <p:tgtEl>
                                          <p:spTgt spid="152">
                                            <p:txEl>
                                              <p:pRg st="0" end="0"/>
                                            </p:txEl>
                                          </p:spTgt>
                                        </p:tgtEl>
                                        <p:attrNameLst>
                                          <p:attrName>style.visibility</p:attrName>
                                        </p:attrNameLst>
                                      </p:cBhvr>
                                      <p:to>
                                        <p:strVal val="visible"/>
                                      </p:to>
                                    </p:set>
                                    <p:animEffect transition="in" filter="fade">
                                      <p:cBhvr>
                                        <p:cTn id="10" dur="500"/>
                                        <p:tgtEl>
                                          <p:spTgt spid="152">
                                            <p:txEl>
                                              <p:pRg st="0" end="0"/>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52">
                                            <p:txEl>
                                              <p:pRg st="1" end="1"/>
                                            </p:txEl>
                                          </p:spTgt>
                                        </p:tgtEl>
                                        <p:attrNameLst>
                                          <p:attrName>style.visibility</p:attrName>
                                        </p:attrNameLst>
                                      </p:cBhvr>
                                      <p:to>
                                        <p:strVal val="visible"/>
                                      </p:to>
                                    </p:set>
                                    <p:animEffect transition="in" filter="fade">
                                      <p:cBhvr>
                                        <p:cTn id="13" dur="500"/>
                                        <p:tgtEl>
                                          <p:spTgt spid="152">
                                            <p:txEl>
                                              <p:pRg st="1" end="1"/>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153"/>
                                        </p:tgtEl>
                                        <p:attrNameLst>
                                          <p:attrName>style.visibility</p:attrName>
                                        </p:attrNameLst>
                                      </p:cBhvr>
                                      <p:to>
                                        <p:strVal val="visible"/>
                                      </p:to>
                                    </p:set>
                                    <p:animEffect transition="in" filter="fade">
                                      <p:cBhvr>
                                        <p:cTn id="16" dur="500"/>
                                        <p:tgtEl>
                                          <p:spTgt spid="153"/>
                                        </p:tgtEl>
                                      </p:cBhvr>
                                    </p:animEffect>
                                  </p:childTnLst>
                                </p:cTn>
                              </p:par>
                              <p:par>
                                <p:cTn id="17" presetID="10" presetClass="entr" presetSubtype="0" fill="hold" nodeType="withEffect">
                                  <p:stCondLst>
                                    <p:cond delay="0"/>
                                  </p:stCondLst>
                                  <p:childTnLst>
                                    <p:set>
                                      <p:cBhvr>
                                        <p:cTn id="18" dur="1" fill="hold">
                                          <p:stCondLst>
                                            <p:cond delay="0"/>
                                          </p:stCondLst>
                                        </p:cTn>
                                        <p:tgtEl>
                                          <p:spTgt spid="149"/>
                                        </p:tgtEl>
                                        <p:attrNameLst>
                                          <p:attrName>style.visibility</p:attrName>
                                        </p:attrNameLst>
                                      </p:cBhvr>
                                      <p:to>
                                        <p:strVal val="visible"/>
                                      </p:to>
                                    </p:set>
                                    <p:animEffect transition="in" filter="fade">
                                      <p:cBhvr>
                                        <p:cTn id="19" dur="500"/>
                                        <p:tgtEl>
                                          <p:spTgt spid="1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pic>
        <p:nvPicPr>
          <p:cNvPr id="3" name="Imagen 2">
            <a:extLst>
              <a:ext uri="{FF2B5EF4-FFF2-40B4-BE49-F238E27FC236}">
                <a16:creationId xmlns:a16="http://schemas.microsoft.com/office/drawing/2014/main" id="{A2CF4704-92EA-4A27-BE3B-C73BCBBD99EE}"/>
              </a:ext>
            </a:extLst>
          </p:cNvPr>
          <p:cNvPicPr>
            <a:picLocks noChangeAspect="1"/>
          </p:cNvPicPr>
          <p:nvPr/>
        </p:nvPicPr>
        <p:blipFill>
          <a:blip r:embed="rId3"/>
          <a:stretch>
            <a:fillRect/>
          </a:stretch>
        </p:blipFill>
        <p:spPr>
          <a:xfrm>
            <a:off x="442933" y="83127"/>
            <a:ext cx="5015758" cy="7225706"/>
          </a:xfrm>
          <a:prstGeom prst="rect">
            <a:avLst/>
          </a:prstGeom>
        </p:spPr>
      </p:pic>
      <p:pic>
        <p:nvPicPr>
          <p:cNvPr id="5" name="Imagen 4">
            <a:extLst>
              <a:ext uri="{FF2B5EF4-FFF2-40B4-BE49-F238E27FC236}">
                <a16:creationId xmlns:a16="http://schemas.microsoft.com/office/drawing/2014/main" id="{85F21DFD-A1DC-4B0B-A85F-E518382B6F5F}"/>
              </a:ext>
            </a:extLst>
          </p:cNvPr>
          <p:cNvPicPr>
            <a:picLocks noChangeAspect="1"/>
          </p:cNvPicPr>
          <p:nvPr/>
        </p:nvPicPr>
        <p:blipFill>
          <a:blip r:embed="rId4"/>
          <a:stretch>
            <a:fillRect/>
          </a:stretch>
        </p:blipFill>
        <p:spPr>
          <a:xfrm>
            <a:off x="5911272" y="-301931"/>
            <a:ext cx="5970245" cy="7610764"/>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24"/>
          <p:cNvSpPr/>
          <p:nvPr/>
        </p:nvSpPr>
        <p:spPr>
          <a:xfrm>
            <a:off x="950976" y="0"/>
            <a:ext cx="10378439" cy="1214954"/>
          </a:xfrm>
          <a:prstGeom prst="rect">
            <a:avLst/>
          </a:prstGeom>
          <a:solidFill>
            <a:srgbClr val="2F549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7" name="Google Shape;167;p24"/>
          <p:cNvSpPr txBox="1"/>
          <p:nvPr/>
        </p:nvSpPr>
        <p:spPr>
          <a:xfrm>
            <a:off x="2339504" y="320821"/>
            <a:ext cx="7207348" cy="548640"/>
          </a:xfrm>
          <a:prstGeom prst="rect">
            <a:avLst/>
          </a:prstGeom>
          <a:noFill/>
          <a:ln>
            <a:noFill/>
          </a:ln>
        </p:spPr>
        <p:txBody>
          <a:bodyPr spcFirstLastPara="1" wrap="square" lIns="91425" tIns="45700" rIns="91425" bIns="45700" anchor="b" anchorCtr="0">
            <a:noAutofit/>
          </a:bodyPr>
          <a:lstStyle/>
          <a:p>
            <a:pPr marL="0" marR="0" lvl="0" indent="0" algn="ctr" rtl="0">
              <a:lnSpc>
                <a:spcPct val="90000"/>
              </a:lnSpc>
              <a:spcBef>
                <a:spcPts val="0"/>
              </a:spcBef>
              <a:spcAft>
                <a:spcPts val="0"/>
              </a:spcAft>
              <a:buClr>
                <a:srgbClr val="000000"/>
              </a:buClr>
              <a:buSzPts val="3600"/>
              <a:buFont typeface="Arial"/>
              <a:buNone/>
            </a:pPr>
            <a:r>
              <a:rPr lang="es-ES" sz="3600" b="1" i="1" u="none" strike="noStrike" cap="none">
                <a:solidFill>
                  <a:srgbClr val="D8E2F3"/>
                </a:solidFill>
                <a:latin typeface="Calibri"/>
                <a:ea typeface="Calibri"/>
                <a:cs typeface="Calibri"/>
                <a:sym typeface="Calibri"/>
              </a:rPr>
              <a:t>PASOS A SEGUIR EN LA EVALUACIÓN</a:t>
            </a:r>
            <a:endParaRPr sz="3600" b="0" i="1" u="none" strike="noStrike" cap="none">
              <a:solidFill>
                <a:srgbClr val="D8E2F3"/>
              </a:solidFill>
              <a:latin typeface="Arial"/>
              <a:ea typeface="Arial"/>
              <a:cs typeface="Arial"/>
              <a:sym typeface="Arial"/>
            </a:endParaRPr>
          </a:p>
        </p:txBody>
      </p:sp>
      <p:pic>
        <p:nvPicPr>
          <p:cNvPr id="168" name="Google Shape;168;p24"/>
          <p:cNvPicPr preferRelativeResize="0"/>
          <p:nvPr/>
        </p:nvPicPr>
        <p:blipFill rotWithShape="1">
          <a:blip r:embed="rId3">
            <a:alphaModFix/>
          </a:blip>
          <a:srcRect r="79350"/>
          <a:stretch/>
        </p:blipFill>
        <p:spPr>
          <a:xfrm>
            <a:off x="9930384" y="0"/>
            <a:ext cx="1132918" cy="1162050"/>
          </a:xfrm>
          <a:prstGeom prst="rect">
            <a:avLst/>
          </a:prstGeom>
          <a:noFill/>
          <a:ln>
            <a:noFill/>
          </a:ln>
        </p:spPr>
      </p:pic>
      <p:sp>
        <p:nvSpPr>
          <p:cNvPr id="169" name="Google Shape;169;p24"/>
          <p:cNvSpPr txBox="1">
            <a:spLocks noGrp="1"/>
          </p:cNvSpPr>
          <p:nvPr>
            <p:ph type="body" idx="1"/>
          </p:nvPr>
        </p:nvSpPr>
        <p:spPr>
          <a:xfrm>
            <a:off x="365756" y="1386172"/>
            <a:ext cx="1138597" cy="510869"/>
          </a:xfrm>
          <a:prstGeom prst="rect">
            <a:avLst/>
          </a:prstGeom>
          <a:solidFill>
            <a:srgbClr val="FFDE75"/>
          </a:solidFill>
          <a:ln>
            <a:noFill/>
          </a:ln>
        </p:spPr>
        <p:txBody>
          <a:bodyPr spcFirstLastPara="1" wrap="square" lIns="91425" tIns="45700" rIns="91425" bIns="45700" anchor="t" anchorCtr="0">
            <a:noAutofit/>
          </a:bodyPr>
          <a:lstStyle/>
          <a:p>
            <a:pPr marL="0" lvl="0" indent="0" algn="ctr" rtl="0">
              <a:lnSpc>
                <a:spcPct val="90000"/>
              </a:lnSpc>
              <a:spcBef>
                <a:spcPts val="1000"/>
              </a:spcBef>
              <a:spcAft>
                <a:spcPts val="0"/>
              </a:spcAft>
              <a:buSzPts val="1800"/>
              <a:buNone/>
            </a:pPr>
            <a:r>
              <a:rPr lang="es-ES" sz="4000" i="1">
                <a:latin typeface="Calibri"/>
                <a:ea typeface="Calibri"/>
                <a:cs typeface="Calibri"/>
                <a:sym typeface="Calibri"/>
              </a:rPr>
              <a:t>TQT</a:t>
            </a:r>
            <a:endParaRPr sz="4000" i="1"/>
          </a:p>
        </p:txBody>
      </p:sp>
      <p:sp>
        <p:nvSpPr>
          <p:cNvPr id="170" name="Google Shape;170;p24"/>
          <p:cNvSpPr txBox="1"/>
          <p:nvPr/>
        </p:nvSpPr>
        <p:spPr>
          <a:xfrm>
            <a:off x="1200907" y="2217482"/>
            <a:ext cx="1138597" cy="510869"/>
          </a:xfrm>
          <a:prstGeom prst="rect">
            <a:avLst/>
          </a:prstGeom>
          <a:noFill/>
          <a:ln w="9525" cap="flat" cmpd="sng">
            <a:solidFill>
              <a:srgbClr val="FFDE75"/>
            </a:solidFill>
            <a:prstDash val="solid"/>
            <a:round/>
            <a:headEnd type="none" w="sm" len="sm"/>
            <a:tailEnd type="none" w="sm" len="sm"/>
          </a:ln>
        </p:spPr>
        <p:txBody>
          <a:bodyPr spcFirstLastPara="1" wrap="square" lIns="91425" tIns="45700" rIns="91425" bIns="45700" anchor="t" anchorCtr="0">
            <a:normAutofit/>
          </a:bodyPr>
          <a:lstStyle/>
          <a:p>
            <a:pPr marL="0" marR="0" lvl="0" indent="0" algn="ctr" rtl="0">
              <a:lnSpc>
                <a:spcPct val="90000"/>
              </a:lnSpc>
              <a:spcBef>
                <a:spcPts val="0"/>
              </a:spcBef>
              <a:spcAft>
                <a:spcPts val="0"/>
              </a:spcAft>
              <a:buClr>
                <a:srgbClr val="000000"/>
              </a:buClr>
              <a:buSzPts val="2800"/>
              <a:buFont typeface="Arial"/>
              <a:buNone/>
            </a:pPr>
            <a:r>
              <a:rPr lang="es-ES" sz="2800" b="0" i="0" u="none" strike="noStrike" cap="none">
                <a:solidFill>
                  <a:schemeClr val="dk1"/>
                </a:solidFill>
                <a:latin typeface="Calibri"/>
                <a:ea typeface="Calibri"/>
                <a:cs typeface="Calibri"/>
                <a:sym typeface="Calibri"/>
              </a:rPr>
              <a:t>Clínica</a:t>
            </a:r>
            <a:endParaRPr sz="2800" b="0" i="0" u="none" strike="noStrike" cap="none">
              <a:solidFill>
                <a:schemeClr val="dk1"/>
              </a:solidFill>
              <a:latin typeface="Arial"/>
              <a:ea typeface="Arial"/>
              <a:cs typeface="Arial"/>
              <a:sym typeface="Arial"/>
            </a:endParaRPr>
          </a:p>
        </p:txBody>
      </p:sp>
      <p:sp>
        <p:nvSpPr>
          <p:cNvPr id="171" name="Google Shape;171;p24"/>
          <p:cNvSpPr txBox="1"/>
          <p:nvPr/>
        </p:nvSpPr>
        <p:spPr>
          <a:xfrm>
            <a:off x="563341" y="2989163"/>
            <a:ext cx="1284902" cy="763717"/>
          </a:xfrm>
          <a:prstGeom prst="rect">
            <a:avLst/>
          </a:prstGeom>
          <a:noFill/>
          <a:ln w="9525" cap="flat" cmpd="sng">
            <a:solidFill>
              <a:srgbClr val="FFDE75"/>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2800"/>
              <a:buFont typeface="Arial"/>
              <a:buNone/>
            </a:pPr>
            <a:r>
              <a:rPr lang="es-ES" sz="2800" b="0" i="0" u="none" strike="noStrike" cap="none">
                <a:solidFill>
                  <a:schemeClr val="dk1"/>
                </a:solidFill>
                <a:latin typeface="Calibri"/>
                <a:ea typeface="Calibri"/>
                <a:cs typeface="Calibri"/>
                <a:sym typeface="Calibri"/>
              </a:rPr>
              <a:t>Cánula ocluida</a:t>
            </a:r>
            <a:endParaRPr sz="2800" b="0" i="0" u="none" strike="noStrike" cap="none">
              <a:solidFill>
                <a:schemeClr val="dk1"/>
              </a:solidFill>
              <a:latin typeface="Arial"/>
              <a:ea typeface="Arial"/>
              <a:cs typeface="Arial"/>
              <a:sym typeface="Arial"/>
            </a:endParaRPr>
          </a:p>
        </p:txBody>
      </p:sp>
      <p:sp>
        <p:nvSpPr>
          <p:cNvPr id="172" name="Google Shape;172;p24"/>
          <p:cNvSpPr txBox="1"/>
          <p:nvPr/>
        </p:nvSpPr>
        <p:spPr>
          <a:xfrm>
            <a:off x="1279728" y="3926618"/>
            <a:ext cx="1473877" cy="723468"/>
          </a:xfrm>
          <a:prstGeom prst="rect">
            <a:avLst/>
          </a:prstGeom>
          <a:noFill/>
          <a:ln w="9525" cap="flat" cmpd="sng">
            <a:solidFill>
              <a:srgbClr val="FFDE75"/>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2400"/>
              <a:buFont typeface="Arial"/>
              <a:buNone/>
            </a:pPr>
            <a:r>
              <a:rPr lang="es-ES" sz="2400" b="0" i="0" u="none" strike="noStrike" cap="none">
                <a:solidFill>
                  <a:schemeClr val="dk1"/>
                </a:solidFill>
                <a:latin typeface="Calibri"/>
                <a:ea typeface="Calibri"/>
                <a:cs typeface="Calibri"/>
                <a:sym typeface="Calibri"/>
              </a:rPr>
              <a:t>Criterio de inicio</a:t>
            </a:r>
            <a:endParaRPr sz="2400" b="0" i="0" u="none" strike="noStrike" cap="none">
              <a:solidFill>
                <a:schemeClr val="dk1"/>
              </a:solidFill>
              <a:latin typeface="Arial"/>
              <a:ea typeface="Arial"/>
              <a:cs typeface="Arial"/>
              <a:sym typeface="Arial"/>
            </a:endParaRPr>
          </a:p>
        </p:txBody>
      </p:sp>
      <p:sp>
        <p:nvSpPr>
          <p:cNvPr id="173" name="Google Shape;173;p24"/>
          <p:cNvSpPr txBox="1"/>
          <p:nvPr/>
        </p:nvSpPr>
        <p:spPr>
          <a:xfrm>
            <a:off x="567850" y="4779790"/>
            <a:ext cx="1870550" cy="510869"/>
          </a:xfrm>
          <a:prstGeom prst="rect">
            <a:avLst/>
          </a:prstGeom>
          <a:noFill/>
          <a:ln w="9525" cap="flat" cmpd="sng">
            <a:solidFill>
              <a:srgbClr val="FFDE75"/>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2800"/>
              <a:buFont typeface="Arial"/>
              <a:buNone/>
            </a:pPr>
            <a:r>
              <a:rPr lang="es-ES" sz="2800" b="0" i="0" u="none" strike="noStrike" cap="none">
                <a:solidFill>
                  <a:schemeClr val="dk1"/>
                </a:solidFill>
                <a:latin typeface="Calibri"/>
                <a:ea typeface="Calibri"/>
                <a:cs typeface="Calibri"/>
                <a:sym typeface="Calibri"/>
              </a:rPr>
              <a:t>Predictores</a:t>
            </a:r>
            <a:endParaRPr sz="2800" b="0" i="0" u="none" strike="noStrike" cap="none">
              <a:solidFill>
                <a:schemeClr val="dk1"/>
              </a:solidFill>
              <a:latin typeface="Arial"/>
              <a:ea typeface="Arial"/>
              <a:cs typeface="Arial"/>
              <a:sym typeface="Arial"/>
            </a:endParaRPr>
          </a:p>
        </p:txBody>
      </p:sp>
      <p:sp>
        <p:nvSpPr>
          <p:cNvPr id="174" name="Google Shape;174;p24"/>
          <p:cNvSpPr txBox="1"/>
          <p:nvPr/>
        </p:nvSpPr>
        <p:spPr>
          <a:xfrm>
            <a:off x="1311179" y="5818409"/>
            <a:ext cx="1499616" cy="510869"/>
          </a:xfrm>
          <a:prstGeom prst="rect">
            <a:avLst/>
          </a:prstGeom>
          <a:noFill/>
          <a:ln w="9525" cap="flat" cmpd="sng">
            <a:solidFill>
              <a:srgbClr val="FFDE75"/>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2800"/>
              <a:buFont typeface="Arial"/>
              <a:buNone/>
            </a:pPr>
            <a:r>
              <a:rPr lang="es-ES" sz="2800" b="0" i="0" u="none" strike="noStrike" cap="none">
                <a:solidFill>
                  <a:schemeClr val="dk1"/>
                </a:solidFill>
                <a:latin typeface="Calibri"/>
                <a:ea typeface="Calibri"/>
                <a:cs typeface="Calibri"/>
                <a:sym typeface="Calibri"/>
              </a:rPr>
              <a:t>Blue test</a:t>
            </a:r>
            <a:endParaRPr sz="2800" b="0" i="0" u="none" strike="noStrike" cap="none">
              <a:solidFill>
                <a:schemeClr val="dk1"/>
              </a:solidFill>
              <a:latin typeface="Arial"/>
              <a:ea typeface="Arial"/>
              <a:cs typeface="Arial"/>
              <a:sym typeface="Arial"/>
            </a:endParaRPr>
          </a:p>
        </p:txBody>
      </p:sp>
      <p:sp>
        <p:nvSpPr>
          <p:cNvPr id="175" name="Google Shape;175;p24"/>
          <p:cNvSpPr txBox="1"/>
          <p:nvPr/>
        </p:nvSpPr>
        <p:spPr>
          <a:xfrm>
            <a:off x="3788752" y="5856940"/>
            <a:ext cx="562191" cy="510869"/>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3600"/>
              <a:buFont typeface="Arial"/>
              <a:buNone/>
            </a:pPr>
            <a:r>
              <a:rPr lang="es-ES" sz="3600" b="0" i="0" u="none" strike="noStrike" cap="none">
                <a:solidFill>
                  <a:schemeClr val="dk1"/>
                </a:solidFill>
                <a:latin typeface="Calibri"/>
                <a:ea typeface="Calibri"/>
                <a:cs typeface="Calibri"/>
                <a:sym typeface="Calibri"/>
              </a:rPr>
              <a:t>+</a:t>
            </a:r>
            <a:endParaRPr sz="3600" b="0" i="0" u="none" strike="noStrike" cap="none">
              <a:solidFill>
                <a:schemeClr val="dk1"/>
              </a:solidFill>
              <a:latin typeface="Arial"/>
              <a:ea typeface="Arial"/>
              <a:cs typeface="Arial"/>
              <a:sym typeface="Arial"/>
            </a:endParaRPr>
          </a:p>
        </p:txBody>
      </p:sp>
      <p:sp>
        <p:nvSpPr>
          <p:cNvPr id="176" name="Google Shape;176;p24"/>
          <p:cNvSpPr txBox="1"/>
          <p:nvPr/>
        </p:nvSpPr>
        <p:spPr>
          <a:xfrm>
            <a:off x="3845018" y="4748333"/>
            <a:ext cx="479468" cy="510869"/>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3600"/>
              <a:buFont typeface="Arial"/>
              <a:buNone/>
            </a:pPr>
            <a:r>
              <a:rPr lang="es-ES" sz="3600" b="0" i="0" u="none" strike="noStrike" cap="none">
                <a:solidFill>
                  <a:schemeClr val="dk1"/>
                </a:solidFill>
                <a:latin typeface="Calibri"/>
                <a:ea typeface="Calibri"/>
                <a:cs typeface="Calibri"/>
                <a:sym typeface="Calibri"/>
              </a:rPr>
              <a:t>-</a:t>
            </a:r>
            <a:endParaRPr sz="3600" b="0" i="0" u="none" strike="noStrike" cap="none">
              <a:solidFill>
                <a:schemeClr val="dk1"/>
              </a:solidFill>
              <a:latin typeface="Arial"/>
              <a:ea typeface="Arial"/>
              <a:cs typeface="Arial"/>
              <a:sym typeface="Arial"/>
            </a:endParaRPr>
          </a:p>
        </p:txBody>
      </p:sp>
      <p:sp>
        <p:nvSpPr>
          <p:cNvPr id="177" name="Google Shape;177;p24"/>
          <p:cNvSpPr txBox="1"/>
          <p:nvPr/>
        </p:nvSpPr>
        <p:spPr>
          <a:xfrm>
            <a:off x="4771467" y="4360363"/>
            <a:ext cx="2085003" cy="853172"/>
          </a:xfrm>
          <a:prstGeom prst="rect">
            <a:avLst/>
          </a:prstGeom>
          <a:noFill/>
          <a:ln w="9525" cap="flat" cmpd="sng">
            <a:solidFill>
              <a:srgbClr val="FFDE75"/>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2800"/>
              <a:buFont typeface="Arial"/>
              <a:buNone/>
            </a:pPr>
            <a:r>
              <a:rPr lang="es-ES" sz="2800" b="0" i="0" u="none" strike="noStrike" cap="none">
                <a:solidFill>
                  <a:schemeClr val="dk1"/>
                </a:solidFill>
                <a:latin typeface="Calibri"/>
                <a:ea typeface="Calibri"/>
                <a:cs typeface="Calibri"/>
                <a:sym typeface="Calibri"/>
              </a:rPr>
              <a:t>Tolerancia a Alimentos</a:t>
            </a:r>
            <a:endParaRPr sz="2800" b="0" i="0" u="none" strike="noStrike" cap="none">
              <a:solidFill>
                <a:schemeClr val="dk1"/>
              </a:solidFill>
              <a:latin typeface="Arial"/>
              <a:ea typeface="Arial"/>
              <a:cs typeface="Arial"/>
              <a:sym typeface="Arial"/>
            </a:endParaRPr>
          </a:p>
        </p:txBody>
      </p:sp>
      <p:sp>
        <p:nvSpPr>
          <p:cNvPr id="178" name="Google Shape;178;p24"/>
          <p:cNvSpPr txBox="1"/>
          <p:nvPr/>
        </p:nvSpPr>
        <p:spPr>
          <a:xfrm>
            <a:off x="7007349" y="5435708"/>
            <a:ext cx="1300142" cy="510869"/>
          </a:xfrm>
          <a:prstGeom prst="rect">
            <a:avLst/>
          </a:prstGeom>
          <a:noFill/>
          <a:ln w="9525" cap="flat" cmpd="sng">
            <a:solidFill>
              <a:srgbClr val="FFDE75"/>
            </a:solidFill>
            <a:prstDash val="solid"/>
            <a:round/>
            <a:headEnd type="none" w="sm" len="sm"/>
            <a:tailEnd type="none" w="sm" len="sm"/>
          </a:ln>
        </p:spPr>
        <p:txBody>
          <a:bodyPr spcFirstLastPara="1" wrap="square" lIns="91425" tIns="45700" rIns="91425" bIns="45700" anchor="t" anchorCtr="0">
            <a:normAutofit fontScale="85000" lnSpcReduction="10000"/>
          </a:bodyPr>
          <a:lstStyle/>
          <a:p>
            <a:pPr marL="0" marR="0" lvl="0" indent="0" algn="ctr" rtl="0">
              <a:lnSpc>
                <a:spcPct val="90000"/>
              </a:lnSpc>
              <a:spcBef>
                <a:spcPts val="0"/>
              </a:spcBef>
              <a:spcAft>
                <a:spcPts val="0"/>
              </a:spcAft>
              <a:buClr>
                <a:srgbClr val="000000"/>
              </a:buClr>
              <a:buSzPct val="100000"/>
              <a:buFont typeface="Arial"/>
              <a:buNone/>
            </a:pPr>
            <a:r>
              <a:rPr lang="es-ES" sz="2800" b="0" i="0" u="none" strike="noStrike" cap="none">
                <a:solidFill>
                  <a:schemeClr val="dk1"/>
                </a:solidFill>
                <a:latin typeface="Calibri"/>
                <a:ea typeface="Calibri"/>
                <a:cs typeface="Calibri"/>
                <a:sym typeface="Calibri"/>
              </a:rPr>
              <a:t>Negativo</a:t>
            </a:r>
            <a:endParaRPr sz="2800" b="0" i="0" u="none" strike="noStrike" cap="none">
              <a:solidFill>
                <a:schemeClr val="dk1"/>
              </a:solidFill>
              <a:latin typeface="Arial"/>
              <a:ea typeface="Arial"/>
              <a:cs typeface="Arial"/>
              <a:sym typeface="Arial"/>
            </a:endParaRPr>
          </a:p>
        </p:txBody>
      </p:sp>
      <p:sp>
        <p:nvSpPr>
          <p:cNvPr id="179" name="Google Shape;179;p24"/>
          <p:cNvSpPr txBox="1"/>
          <p:nvPr/>
        </p:nvSpPr>
        <p:spPr>
          <a:xfrm>
            <a:off x="6950367" y="3541706"/>
            <a:ext cx="1300142" cy="510869"/>
          </a:xfrm>
          <a:prstGeom prst="rect">
            <a:avLst/>
          </a:prstGeom>
          <a:noFill/>
          <a:ln w="9525" cap="flat" cmpd="sng">
            <a:solidFill>
              <a:srgbClr val="FFDE75"/>
            </a:solidFill>
            <a:prstDash val="solid"/>
            <a:round/>
            <a:headEnd type="none" w="sm" len="sm"/>
            <a:tailEnd type="none" w="sm" len="sm"/>
          </a:ln>
        </p:spPr>
        <p:txBody>
          <a:bodyPr spcFirstLastPara="1" wrap="square" lIns="91425" tIns="45700" rIns="91425" bIns="45700" anchor="t" anchorCtr="0">
            <a:normAutofit fontScale="92500"/>
          </a:bodyPr>
          <a:lstStyle/>
          <a:p>
            <a:pPr marL="0" marR="0" lvl="0" indent="0" algn="ctr" rtl="0">
              <a:lnSpc>
                <a:spcPct val="90000"/>
              </a:lnSpc>
              <a:spcBef>
                <a:spcPts val="0"/>
              </a:spcBef>
              <a:spcAft>
                <a:spcPts val="0"/>
              </a:spcAft>
              <a:buClr>
                <a:srgbClr val="000000"/>
              </a:buClr>
              <a:buSzPct val="100000"/>
              <a:buFont typeface="Arial"/>
              <a:buNone/>
            </a:pPr>
            <a:r>
              <a:rPr lang="es-ES" sz="2800" b="0" i="0" u="none" strike="noStrike" cap="none">
                <a:solidFill>
                  <a:schemeClr val="dk1"/>
                </a:solidFill>
                <a:latin typeface="Calibri"/>
                <a:ea typeface="Calibri"/>
                <a:cs typeface="Calibri"/>
                <a:sym typeface="Calibri"/>
              </a:rPr>
              <a:t>Positivo</a:t>
            </a:r>
            <a:endParaRPr sz="2800" b="0" i="0" u="none" strike="noStrike" cap="none">
              <a:solidFill>
                <a:schemeClr val="dk1"/>
              </a:solidFill>
              <a:latin typeface="Arial"/>
              <a:ea typeface="Arial"/>
              <a:cs typeface="Arial"/>
              <a:sym typeface="Arial"/>
            </a:endParaRPr>
          </a:p>
        </p:txBody>
      </p:sp>
      <p:sp>
        <p:nvSpPr>
          <p:cNvPr id="180" name="Google Shape;180;p24"/>
          <p:cNvSpPr txBox="1"/>
          <p:nvPr/>
        </p:nvSpPr>
        <p:spPr>
          <a:xfrm>
            <a:off x="9175745" y="5703872"/>
            <a:ext cx="2153670" cy="902329"/>
          </a:xfrm>
          <a:prstGeom prst="rect">
            <a:avLst/>
          </a:prstGeom>
          <a:noFill/>
          <a:ln w="9525" cap="flat" cmpd="sng">
            <a:solidFill>
              <a:srgbClr val="FF9393"/>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2800"/>
              <a:buFont typeface="Arial"/>
              <a:buNone/>
            </a:pPr>
            <a:r>
              <a:rPr lang="es-ES" sz="2800" b="0" i="0" u="none" strike="noStrike" cap="none">
                <a:solidFill>
                  <a:schemeClr val="dk1"/>
                </a:solidFill>
                <a:latin typeface="Calibri"/>
                <a:ea typeface="Calibri"/>
                <a:cs typeface="Calibri"/>
                <a:sym typeface="Calibri"/>
              </a:rPr>
              <a:t>Tratamiento Kinésico</a:t>
            </a:r>
            <a:endParaRPr sz="2800" b="0" i="0" u="none" strike="noStrike" cap="none">
              <a:solidFill>
                <a:schemeClr val="dk1"/>
              </a:solidFill>
              <a:latin typeface="Arial"/>
              <a:ea typeface="Arial"/>
              <a:cs typeface="Arial"/>
              <a:sym typeface="Arial"/>
            </a:endParaRPr>
          </a:p>
        </p:txBody>
      </p:sp>
      <p:sp>
        <p:nvSpPr>
          <p:cNvPr id="181" name="Google Shape;181;p24"/>
          <p:cNvSpPr txBox="1"/>
          <p:nvPr/>
        </p:nvSpPr>
        <p:spPr>
          <a:xfrm>
            <a:off x="8480376" y="2784576"/>
            <a:ext cx="2424009" cy="729861"/>
          </a:xfrm>
          <a:prstGeom prst="rect">
            <a:avLst/>
          </a:prstGeom>
          <a:noFill/>
          <a:ln w="9525" cap="flat" cmpd="sng">
            <a:solidFill>
              <a:srgbClr val="FFDE75"/>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2400"/>
              <a:buFont typeface="Arial"/>
              <a:buNone/>
            </a:pPr>
            <a:r>
              <a:rPr lang="es-ES" sz="2400" b="0" i="0" u="none" strike="noStrike" cap="none">
                <a:solidFill>
                  <a:schemeClr val="dk1"/>
                </a:solidFill>
                <a:latin typeface="Calibri"/>
                <a:ea typeface="Calibri"/>
                <a:cs typeface="Calibri"/>
                <a:sym typeface="Calibri"/>
              </a:rPr>
              <a:t>Recomendación de dieta</a:t>
            </a:r>
            <a:endParaRPr sz="2400" b="0" i="0" u="none" strike="noStrike" cap="none">
              <a:solidFill>
                <a:schemeClr val="dk1"/>
              </a:solidFill>
              <a:latin typeface="Arial"/>
              <a:ea typeface="Arial"/>
              <a:cs typeface="Arial"/>
              <a:sym typeface="Arial"/>
            </a:endParaRPr>
          </a:p>
        </p:txBody>
      </p:sp>
      <p:sp>
        <p:nvSpPr>
          <p:cNvPr id="182" name="Google Shape;182;p24"/>
          <p:cNvSpPr txBox="1"/>
          <p:nvPr/>
        </p:nvSpPr>
        <p:spPr>
          <a:xfrm>
            <a:off x="10131269" y="4297488"/>
            <a:ext cx="1861500" cy="978900"/>
          </a:xfrm>
          <a:prstGeom prst="rect">
            <a:avLst/>
          </a:prstGeom>
          <a:solidFill>
            <a:srgbClr val="D0EA8E"/>
          </a:solidFill>
          <a:ln>
            <a:noFill/>
          </a:ln>
        </p:spPr>
        <p:txBody>
          <a:bodyPr spcFirstLastPara="1" wrap="square" lIns="91425" tIns="45700" rIns="91425" bIns="45700" anchor="t" anchorCtr="0">
            <a:spAutoFit/>
          </a:bodyPr>
          <a:lstStyle/>
          <a:p>
            <a:pPr marL="0" marR="0" lvl="0" indent="0" algn="ctr" rtl="0">
              <a:lnSpc>
                <a:spcPct val="90000"/>
              </a:lnSpc>
              <a:spcBef>
                <a:spcPts val="0"/>
              </a:spcBef>
              <a:spcAft>
                <a:spcPts val="0"/>
              </a:spcAft>
              <a:buClr>
                <a:srgbClr val="000000"/>
              </a:buClr>
              <a:buSzPts val="3200"/>
              <a:buFont typeface="Arial"/>
              <a:buNone/>
            </a:pPr>
            <a:r>
              <a:rPr lang="es-ES" sz="3200" b="0" i="0" u="none" strike="noStrike" cap="none">
                <a:solidFill>
                  <a:schemeClr val="dk1"/>
                </a:solidFill>
                <a:latin typeface="Calibri"/>
                <a:ea typeface="Calibri"/>
                <a:cs typeface="Calibri"/>
                <a:sym typeface="Calibri"/>
              </a:rPr>
              <a:t>Área de Nutrición</a:t>
            </a:r>
            <a:endParaRPr sz="3200" b="0" i="0" u="none" strike="noStrike" cap="none">
              <a:solidFill>
                <a:schemeClr val="dk1"/>
              </a:solidFill>
              <a:latin typeface="Arial"/>
              <a:ea typeface="Arial"/>
              <a:cs typeface="Arial"/>
              <a:sym typeface="Arial"/>
            </a:endParaRPr>
          </a:p>
        </p:txBody>
      </p:sp>
      <p:sp>
        <p:nvSpPr>
          <p:cNvPr id="183" name="Google Shape;183;p24"/>
          <p:cNvSpPr txBox="1"/>
          <p:nvPr/>
        </p:nvSpPr>
        <p:spPr>
          <a:xfrm>
            <a:off x="4016529" y="2410867"/>
            <a:ext cx="1138597" cy="510869"/>
          </a:xfrm>
          <a:prstGeom prst="rect">
            <a:avLst/>
          </a:prstGeom>
          <a:noFill/>
          <a:ln>
            <a:noFill/>
          </a:ln>
        </p:spPr>
        <p:txBody>
          <a:bodyPr spcFirstLastPara="1" wrap="square" lIns="91425" tIns="45700" rIns="91425" bIns="45700" anchor="t" anchorCtr="0">
            <a:normAutofit/>
          </a:bodyPr>
          <a:lstStyle/>
          <a:p>
            <a:pPr marL="0" marR="0" lvl="0" indent="0" algn="ctr" rtl="0">
              <a:lnSpc>
                <a:spcPct val="90000"/>
              </a:lnSpc>
              <a:spcBef>
                <a:spcPts val="0"/>
              </a:spcBef>
              <a:spcAft>
                <a:spcPts val="0"/>
              </a:spcAft>
              <a:buClr>
                <a:srgbClr val="000000"/>
              </a:buClr>
              <a:buSzPts val="2800"/>
              <a:buFont typeface="Arial"/>
              <a:buNone/>
            </a:pPr>
            <a:r>
              <a:rPr lang="es-ES" sz="2800" b="0" i="0" u="none" strike="noStrike" cap="none">
                <a:solidFill>
                  <a:schemeClr val="dk1"/>
                </a:solidFill>
                <a:latin typeface="Calibri"/>
                <a:ea typeface="Calibri"/>
                <a:cs typeface="Calibri"/>
                <a:sym typeface="Calibri"/>
              </a:rPr>
              <a:t>Clínica</a:t>
            </a:r>
            <a:endParaRPr sz="2800" b="0" i="0" u="none" strike="noStrike" cap="none">
              <a:solidFill>
                <a:schemeClr val="dk1"/>
              </a:solidFill>
              <a:latin typeface="Arial"/>
              <a:ea typeface="Arial"/>
              <a:cs typeface="Arial"/>
              <a:sym typeface="Arial"/>
            </a:endParaRPr>
          </a:p>
        </p:txBody>
      </p:sp>
      <p:sp>
        <p:nvSpPr>
          <p:cNvPr id="184" name="Google Shape;184;p24"/>
          <p:cNvSpPr txBox="1"/>
          <p:nvPr/>
        </p:nvSpPr>
        <p:spPr>
          <a:xfrm>
            <a:off x="4585828" y="1405057"/>
            <a:ext cx="1138597" cy="510869"/>
          </a:xfrm>
          <a:prstGeom prst="rect">
            <a:avLst/>
          </a:prstGeom>
          <a:solidFill>
            <a:srgbClr val="FFDE75"/>
          </a:solid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4000"/>
              <a:buFont typeface="Arial"/>
              <a:buNone/>
            </a:pPr>
            <a:r>
              <a:rPr lang="es-ES" sz="4000" b="0" i="1" u="none" strike="noStrike" cap="none">
                <a:solidFill>
                  <a:schemeClr val="dk1"/>
                </a:solidFill>
                <a:latin typeface="Calibri"/>
                <a:ea typeface="Calibri"/>
                <a:cs typeface="Calibri"/>
                <a:sym typeface="Calibri"/>
              </a:rPr>
              <a:t>IOT</a:t>
            </a:r>
            <a:endParaRPr sz="4000" b="0" i="1" u="none" strike="noStrike" cap="none">
              <a:solidFill>
                <a:schemeClr val="dk1"/>
              </a:solidFill>
              <a:latin typeface="Arial"/>
              <a:ea typeface="Arial"/>
              <a:cs typeface="Arial"/>
              <a:sym typeface="Arial"/>
            </a:endParaRPr>
          </a:p>
        </p:txBody>
      </p:sp>
      <p:cxnSp>
        <p:nvCxnSpPr>
          <p:cNvPr id="185" name="Google Shape;185;p24"/>
          <p:cNvCxnSpPr>
            <a:stCxn id="169" idx="2"/>
            <a:endCxn id="170" idx="0"/>
          </p:cNvCxnSpPr>
          <p:nvPr/>
        </p:nvCxnSpPr>
        <p:spPr>
          <a:xfrm rot="-5400000" flipH="1">
            <a:off x="1192455" y="1639641"/>
            <a:ext cx="320400" cy="835200"/>
          </a:xfrm>
          <a:prstGeom prst="curvedConnector3">
            <a:avLst>
              <a:gd name="adj1" fmla="val 50000"/>
            </a:avLst>
          </a:prstGeom>
          <a:noFill/>
          <a:ln w="38100" cap="flat" cmpd="sng">
            <a:solidFill>
              <a:srgbClr val="FFDE75"/>
            </a:solidFill>
            <a:prstDash val="solid"/>
            <a:round/>
            <a:headEnd type="none" w="sm" len="sm"/>
            <a:tailEnd type="triangle" w="med" len="med"/>
          </a:ln>
          <a:effectLst>
            <a:outerShdw blurRad="40000" dist="23000" dir="5400000" rotWithShape="0">
              <a:srgbClr val="000000">
                <a:alpha val="34509"/>
              </a:srgbClr>
            </a:outerShdw>
          </a:effectLst>
        </p:spPr>
      </p:cxnSp>
      <p:cxnSp>
        <p:nvCxnSpPr>
          <p:cNvPr id="186" name="Google Shape;186;p24"/>
          <p:cNvCxnSpPr>
            <a:endCxn id="171" idx="0"/>
          </p:cNvCxnSpPr>
          <p:nvPr/>
        </p:nvCxnSpPr>
        <p:spPr>
          <a:xfrm flipH="1">
            <a:off x="1205792" y="2756963"/>
            <a:ext cx="842700" cy="232200"/>
          </a:xfrm>
          <a:prstGeom prst="curvedConnector3">
            <a:avLst>
              <a:gd name="adj1" fmla="val -1"/>
            </a:avLst>
          </a:prstGeom>
          <a:noFill/>
          <a:ln w="38100" cap="flat" cmpd="sng">
            <a:solidFill>
              <a:srgbClr val="FFDE75"/>
            </a:solidFill>
            <a:prstDash val="solid"/>
            <a:round/>
            <a:headEnd type="none" w="sm" len="sm"/>
            <a:tailEnd type="triangle" w="med" len="med"/>
          </a:ln>
          <a:effectLst>
            <a:outerShdw blurRad="40000" dist="23000" dir="5400000" rotWithShape="0">
              <a:srgbClr val="000000">
                <a:alpha val="34509"/>
              </a:srgbClr>
            </a:outerShdw>
          </a:effectLst>
        </p:spPr>
      </p:cxnSp>
      <p:cxnSp>
        <p:nvCxnSpPr>
          <p:cNvPr id="187" name="Google Shape;187;p24"/>
          <p:cNvCxnSpPr>
            <a:stCxn id="171" idx="3"/>
            <a:endCxn id="172" idx="0"/>
          </p:cNvCxnSpPr>
          <p:nvPr/>
        </p:nvCxnSpPr>
        <p:spPr>
          <a:xfrm>
            <a:off x="1848243" y="3371022"/>
            <a:ext cx="168300" cy="555600"/>
          </a:xfrm>
          <a:prstGeom prst="curvedConnector2">
            <a:avLst/>
          </a:prstGeom>
          <a:noFill/>
          <a:ln w="38100" cap="flat" cmpd="sng">
            <a:solidFill>
              <a:srgbClr val="FFDE75"/>
            </a:solidFill>
            <a:prstDash val="solid"/>
            <a:round/>
            <a:headEnd type="none" w="sm" len="sm"/>
            <a:tailEnd type="triangle" w="med" len="med"/>
          </a:ln>
          <a:effectLst>
            <a:outerShdw blurRad="40000" dist="23000" dir="5400000" rotWithShape="0">
              <a:srgbClr val="000000">
                <a:alpha val="34509"/>
              </a:srgbClr>
            </a:outerShdw>
          </a:effectLst>
        </p:spPr>
      </p:cxnSp>
      <p:cxnSp>
        <p:nvCxnSpPr>
          <p:cNvPr id="188" name="Google Shape;188;p24"/>
          <p:cNvCxnSpPr>
            <a:cxnSpLocks/>
            <a:stCxn id="172" idx="1"/>
            <a:endCxn id="173" idx="1"/>
          </p:cNvCxnSpPr>
          <p:nvPr/>
        </p:nvCxnSpPr>
        <p:spPr>
          <a:xfrm rot="10800000" flipV="1">
            <a:off x="567850" y="4288351"/>
            <a:ext cx="711878" cy="746873"/>
          </a:xfrm>
          <a:prstGeom prst="curvedConnector3">
            <a:avLst>
              <a:gd name="adj1" fmla="val 132112"/>
            </a:avLst>
          </a:prstGeom>
          <a:noFill/>
          <a:ln w="38100" cap="flat" cmpd="sng">
            <a:solidFill>
              <a:srgbClr val="FFDE75"/>
            </a:solidFill>
            <a:prstDash val="solid"/>
            <a:round/>
            <a:headEnd type="none" w="sm" len="sm"/>
            <a:tailEnd type="triangle" w="med" len="med"/>
          </a:ln>
          <a:effectLst>
            <a:outerShdw blurRad="40000" dist="23000" dir="5400000" rotWithShape="0">
              <a:srgbClr val="000000">
                <a:alpha val="34509"/>
              </a:srgbClr>
            </a:outerShdw>
          </a:effectLst>
        </p:spPr>
      </p:cxnSp>
      <p:cxnSp>
        <p:nvCxnSpPr>
          <p:cNvPr id="189" name="Google Shape;189;p24"/>
          <p:cNvCxnSpPr>
            <a:cxnSpLocks/>
            <a:stCxn id="173" idx="2"/>
            <a:endCxn id="174" idx="1"/>
          </p:cNvCxnSpPr>
          <p:nvPr/>
        </p:nvCxnSpPr>
        <p:spPr>
          <a:xfrm rot="5400000">
            <a:off x="1015560" y="5586278"/>
            <a:ext cx="783185" cy="191946"/>
          </a:xfrm>
          <a:prstGeom prst="curvedConnector4">
            <a:avLst>
              <a:gd name="adj1" fmla="val 33693"/>
              <a:gd name="adj2" fmla="val 219096"/>
            </a:avLst>
          </a:prstGeom>
          <a:noFill/>
          <a:ln w="38100" cap="flat" cmpd="sng">
            <a:solidFill>
              <a:srgbClr val="FFDE75"/>
            </a:solidFill>
            <a:prstDash val="solid"/>
            <a:round/>
            <a:headEnd type="none" w="sm" len="sm"/>
            <a:tailEnd type="triangle" w="med" len="med"/>
          </a:ln>
          <a:effectLst>
            <a:outerShdw blurRad="40000" dist="23000" dir="5400000" rotWithShape="0">
              <a:srgbClr val="000000">
                <a:alpha val="34509"/>
              </a:srgbClr>
            </a:outerShdw>
          </a:effectLst>
        </p:spPr>
      </p:cxnSp>
      <p:cxnSp>
        <p:nvCxnSpPr>
          <p:cNvPr id="190" name="Google Shape;190;p24"/>
          <p:cNvCxnSpPr>
            <a:stCxn id="174" idx="3"/>
            <a:endCxn id="175" idx="1"/>
          </p:cNvCxnSpPr>
          <p:nvPr/>
        </p:nvCxnSpPr>
        <p:spPr>
          <a:xfrm>
            <a:off x="2810795" y="6073843"/>
            <a:ext cx="978000" cy="38400"/>
          </a:xfrm>
          <a:prstGeom prst="curvedConnector3">
            <a:avLst>
              <a:gd name="adj1" fmla="val 49998"/>
            </a:avLst>
          </a:prstGeom>
          <a:noFill/>
          <a:ln w="38100" cap="flat" cmpd="sng">
            <a:solidFill>
              <a:srgbClr val="FFDE75"/>
            </a:solidFill>
            <a:prstDash val="solid"/>
            <a:round/>
            <a:headEnd type="none" w="sm" len="sm"/>
            <a:tailEnd type="triangle" w="med" len="med"/>
          </a:ln>
          <a:effectLst>
            <a:outerShdw blurRad="40000" dist="23000" dir="5400000" rotWithShape="0">
              <a:srgbClr val="000000">
                <a:alpha val="34509"/>
              </a:srgbClr>
            </a:outerShdw>
          </a:effectLst>
        </p:spPr>
      </p:cxnSp>
      <p:cxnSp>
        <p:nvCxnSpPr>
          <p:cNvPr id="191" name="Google Shape;191;p24"/>
          <p:cNvCxnSpPr>
            <a:stCxn id="174" idx="3"/>
            <a:endCxn id="176" idx="1"/>
          </p:cNvCxnSpPr>
          <p:nvPr/>
        </p:nvCxnSpPr>
        <p:spPr>
          <a:xfrm rot="10800000" flipH="1">
            <a:off x="2810795" y="5003743"/>
            <a:ext cx="1034100" cy="1070100"/>
          </a:xfrm>
          <a:prstGeom prst="curvedConnector3">
            <a:avLst>
              <a:gd name="adj1" fmla="val 50006"/>
            </a:avLst>
          </a:prstGeom>
          <a:noFill/>
          <a:ln w="38100" cap="flat" cmpd="sng">
            <a:solidFill>
              <a:srgbClr val="FFDE75"/>
            </a:solidFill>
            <a:prstDash val="solid"/>
            <a:round/>
            <a:headEnd type="none" w="sm" len="sm"/>
            <a:tailEnd type="triangle" w="med" len="med"/>
          </a:ln>
          <a:effectLst>
            <a:outerShdw blurRad="40000" dist="23000" dir="5400000" rotWithShape="0">
              <a:srgbClr val="000000">
                <a:alpha val="34509"/>
              </a:srgbClr>
            </a:outerShdw>
          </a:effectLst>
        </p:spPr>
      </p:cxnSp>
      <p:cxnSp>
        <p:nvCxnSpPr>
          <p:cNvPr id="192" name="Google Shape;192;p24"/>
          <p:cNvCxnSpPr>
            <a:stCxn id="175" idx="3"/>
            <a:endCxn id="174" idx="2"/>
          </p:cNvCxnSpPr>
          <p:nvPr/>
        </p:nvCxnSpPr>
        <p:spPr>
          <a:xfrm flipH="1">
            <a:off x="2061043" y="6112374"/>
            <a:ext cx="2289900" cy="216900"/>
          </a:xfrm>
          <a:prstGeom prst="curvedConnector4">
            <a:avLst>
              <a:gd name="adj1" fmla="val -9983"/>
              <a:gd name="adj2" fmla="val 223160"/>
            </a:avLst>
          </a:prstGeom>
          <a:noFill/>
          <a:ln w="38100" cap="flat" cmpd="sng">
            <a:solidFill>
              <a:srgbClr val="FF9393"/>
            </a:solidFill>
            <a:prstDash val="solid"/>
            <a:round/>
            <a:headEnd type="none" w="sm" len="sm"/>
            <a:tailEnd type="triangle" w="med" len="med"/>
          </a:ln>
          <a:effectLst>
            <a:outerShdw blurRad="40000" dist="23000" dir="5400000" rotWithShape="0">
              <a:srgbClr val="000000">
                <a:alpha val="34509"/>
              </a:srgbClr>
            </a:outerShdw>
          </a:effectLst>
        </p:spPr>
      </p:cxnSp>
      <p:sp>
        <p:nvSpPr>
          <p:cNvPr id="193" name="Google Shape;193;p24"/>
          <p:cNvSpPr txBox="1"/>
          <p:nvPr/>
        </p:nvSpPr>
        <p:spPr>
          <a:xfrm>
            <a:off x="2573191" y="6325737"/>
            <a:ext cx="711879" cy="460576"/>
          </a:xfrm>
          <a:prstGeom prst="rect">
            <a:avLst/>
          </a:prstGeom>
          <a:noFill/>
          <a:ln>
            <a:noFill/>
          </a:ln>
        </p:spPr>
        <p:txBody>
          <a:bodyPr spcFirstLastPara="1" wrap="square" lIns="91425" tIns="45700" rIns="91425" bIns="45700" anchor="t" anchorCtr="0">
            <a:normAutofit/>
          </a:bodyPr>
          <a:lstStyle/>
          <a:p>
            <a:pPr marL="0" marR="0" lvl="0" indent="0" algn="ctr" rtl="0">
              <a:lnSpc>
                <a:spcPct val="90000"/>
              </a:lnSpc>
              <a:spcBef>
                <a:spcPts val="0"/>
              </a:spcBef>
              <a:spcAft>
                <a:spcPts val="0"/>
              </a:spcAft>
              <a:buClr>
                <a:srgbClr val="000000"/>
              </a:buClr>
              <a:buSzPts val="1400"/>
              <a:buFont typeface="Arial"/>
              <a:buNone/>
            </a:pPr>
            <a:r>
              <a:rPr lang="es-ES" sz="1400" b="0" i="0" u="none" strike="noStrike" cap="none">
                <a:solidFill>
                  <a:schemeClr val="dk1"/>
                </a:solidFill>
                <a:latin typeface="Calibri"/>
                <a:ea typeface="Calibri"/>
                <a:cs typeface="Calibri"/>
                <a:sym typeface="Calibri"/>
              </a:rPr>
              <a:t>24HS</a:t>
            </a:r>
            <a:endParaRPr sz="1400" b="0" i="0" u="none" strike="noStrike" cap="none">
              <a:solidFill>
                <a:schemeClr val="dk1"/>
              </a:solidFill>
              <a:latin typeface="Arial"/>
              <a:ea typeface="Arial"/>
              <a:cs typeface="Arial"/>
              <a:sym typeface="Arial"/>
            </a:endParaRPr>
          </a:p>
        </p:txBody>
      </p:sp>
      <p:cxnSp>
        <p:nvCxnSpPr>
          <p:cNvPr id="194" name="Google Shape;194;p24"/>
          <p:cNvCxnSpPr>
            <a:stCxn id="176" idx="3"/>
            <a:endCxn id="177" idx="2"/>
          </p:cNvCxnSpPr>
          <p:nvPr/>
        </p:nvCxnSpPr>
        <p:spPr>
          <a:xfrm>
            <a:off x="4324486" y="5003767"/>
            <a:ext cx="1489500" cy="209700"/>
          </a:xfrm>
          <a:prstGeom prst="curvedConnector4">
            <a:avLst>
              <a:gd name="adj1" fmla="val 15005"/>
              <a:gd name="adj2" fmla="val 209045"/>
            </a:avLst>
          </a:prstGeom>
          <a:noFill/>
          <a:ln w="38100" cap="flat" cmpd="sng">
            <a:solidFill>
              <a:srgbClr val="FFDE75"/>
            </a:solidFill>
            <a:prstDash val="solid"/>
            <a:round/>
            <a:headEnd type="none" w="sm" len="sm"/>
            <a:tailEnd type="triangle" w="med" len="med"/>
          </a:ln>
          <a:effectLst>
            <a:outerShdw blurRad="40000" dist="23000" dir="5400000" rotWithShape="0">
              <a:srgbClr val="000000">
                <a:alpha val="34509"/>
              </a:srgbClr>
            </a:outerShdw>
          </a:effectLst>
        </p:spPr>
      </p:cxnSp>
      <p:cxnSp>
        <p:nvCxnSpPr>
          <p:cNvPr id="195" name="Google Shape;195;p24"/>
          <p:cNvCxnSpPr>
            <a:stCxn id="177" idx="0"/>
            <a:endCxn id="179" idx="1"/>
          </p:cNvCxnSpPr>
          <p:nvPr/>
        </p:nvCxnSpPr>
        <p:spPr>
          <a:xfrm rot="-5400000">
            <a:off x="6100619" y="3510613"/>
            <a:ext cx="563100" cy="1136400"/>
          </a:xfrm>
          <a:prstGeom prst="curvedConnector2">
            <a:avLst/>
          </a:prstGeom>
          <a:noFill/>
          <a:ln w="38100" cap="flat" cmpd="sng">
            <a:solidFill>
              <a:srgbClr val="FFDE75"/>
            </a:solidFill>
            <a:prstDash val="solid"/>
            <a:round/>
            <a:headEnd type="none" w="sm" len="sm"/>
            <a:tailEnd type="triangle" w="med" len="med"/>
          </a:ln>
          <a:effectLst>
            <a:outerShdw blurRad="40000" dist="23000" dir="5400000" rotWithShape="0">
              <a:srgbClr val="000000">
                <a:alpha val="34509"/>
              </a:srgbClr>
            </a:outerShdw>
          </a:effectLst>
        </p:spPr>
      </p:cxnSp>
      <p:cxnSp>
        <p:nvCxnSpPr>
          <p:cNvPr id="196" name="Google Shape;196;p24"/>
          <p:cNvCxnSpPr>
            <a:stCxn id="177" idx="2"/>
            <a:endCxn id="178" idx="1"/>
          </p:cNvCxnSpPr>
          <p:nvPr/>
        </p:nvCxnSpPr>
        <p:spPr>
          <a:xfrm rot="-5400000" flipH="1">
            <a:off x="6171869" y="4855635"/>
            <a:ext cx="477600" cy="1193400"/>
          </a:xfrm>
          <a:prstGeom prst="curvedConnector2">
            <a:avLst/>
          </a:prstGeom>
          <a:noFill/>
          <a:ln w="38100" cap="flat" cmpd="sng">
            <a:solidFill>
              <a:srgbClr val="FF9393"/>
            </a:solidFill>
            <a:prstDash val="solid"/>
            <a:round/>
            <a:headEnd type="none" w="sm" len="sm"/>
            <a:tailEnd type="triangle" w="med" len="med"/>
          </a:ln>
          <a:effectLst>
            <a:outerShdw blurRad="40000" dist="23000" dir="5400000" rotWithShape="0">
              <a:srgbClr val="000000">
                <a:alpha val="34509"/>
              </a:srgbClr>
            </a:outerShdw>
          </a:effectLst>
        </p:spPr>
      </p:cxnSp>
      <p:cxnSp>
        <p:nvCxnSpPr>
          <p:cNvPr id="197" name="Google Shape;197;p24"/>
          <p:cNvCxnSpPr>
            <a:stCxn id="178" idx="3"/>
            <a:endCxn id="180" idx="1"/>
          </p:cNvCxnSpPr>
          <p:nvPr/>
        </p:nvCxnSpPr>
        <p:spPr>
          <a:xfrm>
            <a:off x="8307491" y="5691142"/>
            <a:ext cx="868200" cy="463800"/>
          </a:xfrm>
          <a:prstGeom prst="curvedConnector3">
            <a:avLst>
              <a:gd name="adj1" fmla="val 50003"/>
            </a:avLst>
          </a:prstGeom>
          <a:noFill/>
          <a:ln w="38100" cap="flat" cmpd="sng">
            <a:solidFill>
              <a:srgbClr val="FF9393"/>
            </a:solidFill>
            <a:prstDash val="solid"/>
            <a:round/>
            <a:headEnd type="none" w="sm" len="sm"/>
            <a:tailEnd type="triangle" w="med" len="med"/>
          </a:ln>
          <a:effectLst>
            <a:outerShdw blurRad="40000" dist="23000" dir="5400000" rotWithShape="0">
              <a:srgbClr val="000000">
                <a:alpha val="34509"/>
              </a:srgbClr>
            </a:outerShdw>
          </a:effectLst>
        </p:spPr>
      </p:cxnSp>
      <p:cxnSp>
        <p:nvCxnSpPr>
          <p:cNvPr id="198" name="Google Shape;198;p24"/>
          <p:cNvCxnSpPr>
            <a:stCxn id="179" idx="0"/>
            <a:endCxn id="181" idx="1"/>
          </p:cNvCxnSpPr>
          <p:nvPr/>
        </p:nvCxnSpPr>
        <p:spPr>
          <a:xfrm rot="-5400000">
            <a:off x="7844338" y="2905706"/>
            <a:ext cx="392100" cy="879900"/>
          </a:xfrm>
          <a:prstGeom prst="curvedConnector2">
            <a:avLst/>
          </a:prstGeom>
          <a:noFill/>
          <a:ln w="38100" cap="flat" cmpd="sng">
            <a:solidFill>
              <a:srgbClr val="FFDE75"/>
            </a:solidFill>
            <a:prstDash val="solid"/>
            <a:round/>
            <a:headEnd type="none" w="sm" len="sm"/>
            <a:tailEnd type="triangle" w="med" len="med"/>
          </a:ln>
          <a:effectLst>
            <a:outerShdw blurRad="40000" dist="23000" dir="5400000" rotWithShape="0">
              <a:srgbClr val="000000">
                <a:alpha val="34509"/>
              </a:srgbClr>
            </a:outerShdw>
          </a:effectLst>
        </p:spPr>
      </p:cxnSp>
      <p:cxnSp>
        <p:nvCxnSpPr>
          <p:cNvPr id="199" name="Google Shape;199;p24"/>
          <p:cNvCxnSpPr>
            <a:stCxn id="181" idx="3"/>
          </p:cNvCxnSpPr>
          <p:nvPr/>
        </p:nvCxnSpPr>
        <p:spPr>
          <a:xfrm>
            <a:off x="10904385" y="3149506"/>
            <a:ext cx="372000" cy="1015800"/>
          </a:xfrm>
          <a:prstGeom prst="curvedConnector2">
            <a:avLst/>
          </a:prstGeom>
          <a:noFill/>
          <a:ln w="38100" cap="flat" cmpd="sng">
            <a:solidFill>
              <a:srgbClr val="FFDE75"/>
            </a:solidFill>
            <a:prstDash val="solid"/>
            <a:round/>
            <a:headEnd type="none" w="sm" len="sm"/>
            <a:tailEnd type="triangle" w="med" len="med"/>
          </a:ln>
          <a:effectLst>
            <a:outerShdw blurRad="40000" dist="23000" dir="5400000" rotWithShape="0">
              <a:srgbClr val="000000">
                <a:alpha val="34509"/>
              </a:srgbClr>
            </a:outerShdw>
          </a:effectLst>
        </p:spPr>
      </p:cxnSp>
      <p:cxnSp>
        <p:nvCxnSpPr>
          <p:cNvPr id="200" name="Google Shape;200;p24"/>
          <p:cNvCxnSpPr>
            <a:stCxn id="184" idx="2"/>
            <a:endCxn id="183" idx="0"/>
          </p:cNvCxnSpPr>
          <p:nvPr/>
        </p:nvCxnSpPr>
        <p:spPr>
          <a:xfrm rot="5400000">
            <a:off x="4622927" y="1878726"/>
            <a:ext cx="495000" cy="569400"/>
          </a:xfrm>
          <a:prstGeom prst="curvedConnector3">
            <a:avLst>
              <a:gd name="adj1" fmla="val 49994"/>
            </a:avLst>
          </a:prstGeom>
          <a:noFill/>
          <a:ln w="38100" cap="flat" cmpd="sng">
            <a:solidFill>
              <a:srgbClr val="B8E5EE"/>
            </a:solidFill>
            <a:prstDash val="solid"/>
            <a:round/>
            <a:headEnd type="none" w="sm" len="sm"/>
            <a:tailEnd type="triangle" w="med" len="med"/>
          </a:ln>
          <a:effectLst>
            <a:outerShdw blurRad="40000" dist="23000" dir="5400000" rotWithShape="0">
              <a:srgbClr val="000000">
                <a:alpha val="34509"/>
              </a:srgbClr>
            </a:outerShdw>
          </a:effectLst>
        </p:spPr>
      </p:cxnSp>
      <p:cxnSp>
        <p:nvCxnSpPr>
          <p:cNvPr id="201" name="Google Shape;201;p24"/>
          <p:cNvCxnSpPr>
            <a:stCxn id="183" idx="2"/>
            <a:endCxn id="172" idx="3"/>
          </p:cNvCxnSpPr>
          <p:nvPr/>
        </p:nvCxnSpPr>
        <p:spPr>
          <a:xfrm rot="5400000">
            <a:off x="2986527" y="2688936"/>
            <a:ext cx="1366500" cy="1832100"/>
          </a:xfrm>
          <a:prstGeom prst="curvedConnector2">
            <a:avLst/>
          </a:prstGeom>
          <a:noFill/>
          <a:ln w="38100" cap="flat" cmpd="sng">
            <a:solidFill>
              <a:srgbClr val="B8E5EE"/>
            </a:solidFill>
            <a:prstDash val="solid"/>
            <a:round/>
            <a:headEnd type="none" w="sm" len="sm"/>
            <a:tailEnd type="triangle" w="med" len="med"/>
          </a:ln>
          <a:effectLst>
            <a:outerShdw blurRad="40000" dist="23000" dir="5400000" rotWithShape="0">
              <a:srgbClr val="000000">
                <a:alpha val="34509"/>
              </a:srgbClr>
            </a:outerShdw>
          </a:effectLst>
        </p:spPr>
      </p:cxnSp>
      <p:cxnSp>
        <p:nvCxnSpPr>
          <p:cNvPr id="202" name="Google Shape;202;p24"/>
          <p:cNvCxnSpPr>
            <a:cxnSpLocks/>
            <a:stCxn id="173" idx="3"/>
            <a:endCxn id="177" idx="0"/>
          </p:cNvCxnSpPr>
          <p:nvPr/>
        </p:nvCxnSpPr>
        <p:spPr>
          <a:xfrm flipV="1">
            <a:off x="2438400" y="4360363"/>
            <a:ext cx="3375569" cy="674862"/>
          </a:xfrm>
          <a:prstGeom prst="curvedConnector4">
            <a:avLst>
              <a:gd name="adj1" fmla="val 34558"/>
              <a:gd name="adj2" fmla="val 133874"/>
            </a:avLst>
          </a:prstGeom>
          <a:noFill/>
          <a:ln w="38100" cap="flat" cmpd="sng">
            <a:solidFill>
              <a:srgbClr val="B8E5EE"/>
            </a:solidFill>
            <a:prstDash val="solid"/>
            <a:round/>
            <a:headEnd type="none" w="sm" len="sm"/>
            <a:tailEnd type="triangle" w="med" len="med"/>
          </a:ln>
          <a:effectLst>
            <a:outerShdw blurRad="40000" dist="23000" dir="5400000" rotWithShape="0">
              <a:srgbClr val="000000">
                <a:alpha val="34509"/>
              </a:srgbClr>
            </a:outerShdw>
          </a:effectLst>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69">
                                            <p:txEl>
                                              <p:pRg st="0" end="0"/>
                                            </p:txEl>
                                          </p:spTgt>
                                        </p:tgtEl>
                                        <p:attrNameLst>
                                          <p:attrName>style.visibility</p:attrName>
                                        </p:attrNameLst>
                                      </p:cBhvr>
                                      <p:to>
                                        <p:strVal val="visible"/>
                                      </p:to>
                                    </p:set>
                                    <p:animEffect transition="in" filter="fade">
                                      <p:cBhvr>
                                        <p:cTn id="7" dur="1000"/>
                                        <p:tgtEl>
                                          <p:spTgt spid="169">
                                            <p:txEl>
                                              <p:pRg st="0" end="0"/>
                                            </p:txEl>
                                          </p:spTgt>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185"/>
                                        </p:tgtEl>
                                        <p:attrNameLst>
                                          <p:attrName>style.visibility</p:attrName>
                                        </p:attrNameLst>
                                      </p:cBhvr>
                                      <p:to>
                                        <p:strVal val="visible"/>
                                      </p:to>
                                    </p:set>
                                    <p:animEffect transition="in" filter="fade">
                                      <p:cBhvr>
                                        <p:cTn id="11" dur="1000"/>
                                        <p:tgtEl>
                                          <p:spTgt spid="185"/>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170"/>
                                        </p:tgtEl>
                                        <p:attrNameLst>
                                          <p:attrName>style.visibility</p:attrName>
                                        </p:attrNameLst>
                                      </p:cBhvr>
                                      <p:to>
                                        <p:strVal val="visible"/>
                                      </p:to>
                                    </p:set>
                                    <p:animEffect transition="in" filter="fade">
                                      <p:cBhvr>
                                        <p:cTn id="15" dur="1000"/>
                                        <p:tgtEl>
                                          <p:spTgt spid="170"/>
                                        </p:tgtEl>
                                      </p:cBhvr>
                                    </p:animEffect>
                                  </p:childTnLst>
                                </p:cTn>
                              </p:par>
                            </p:childTnLst>
                          </p:cTn>
                        </p:par>
                        <p:par>
                          <p:cTn id="16" fill="hold">
                            <p:stCondLst>
                              <p:cond delay="3000"/>
                            </p:stCondLst>
                            <p:childTnLst>
                              <p:par>
                                <p:cTn id="17" presetID="10" presetClass="entr" presetSubtype="0" fill="hold" nodeType="afterEffect">
                                  <p:stCondLst>
                                    <p:cond delay="0"/>
                                  </p:stCondLst>
                                  <p:childTnLst>
                                    <p:set>
                                      <p:cBhvr>
                                        <p:cTn id="18" dur="1" fill="hold">
                                          <p:stCondLst>
                                            <p:cond delay="0"/>
                                          </p:stCondLst>
                                        </p:cTn>
                                        <p:tgtEl>
                                          <p:spTgt spid="186"/>
                                        </p:tgtEl>
                                        <p:attrNameLst>
                                          <p:attrName>style.visibility</p:attrName>
                                        </p:attrNameLst>
                                      </p:cBhvr>
                                      <p:to>
                                        <p:strVal val="visible"/>
                                      </p:to>
                                    </p:set>
                                    <p:animEffect transition="in" filter="fade">
                                      <p:cBhvr>
                                        <p:cTn id="19" dur="1000"/>
                                        <p:tgtEl>
                                          <p:spTgt spid="186"/>
                                        </p:tgtEl>
                                      </p:cBhvr>
                                    </p:animEffect>
                                  </p:childTnLst>
                                </p:cTn>
                              </p:par>
                            </p:childTnLst>
                          </p:cTn>
                        </p:par>
                        <p:par>
                          <p:cTn id="20" fill="hold">
                            <p:stCondLst>
                              <p:cond delay="4000"/>
                            </p:stCondLst>
                            <p:childTnLst>
                              <p:par>
                                <p:cTn id="21" presetID="10" presetClass="entr" presetSubtype="0" fill="hold" nodeType="afterEffect">
                                  <p:stCondLst>
                                    <p:cond delay="0"/>
                                  </p:stCondLst>
                                  <p:childTnLst>
                                    <p:set>
                                      <p:cBhvr>
                                        <p:cTn id="22" dur="1" fill="hold">
                                          <p:stCondLst>
                                            <p:cond delay="0"/>
                                          </p:stCondLst>
                                        </p:cTn>
                                        <p:tgtEl>
                                          <p:spTgt spid="171"/>
                                        </p:tgtEl>
                                        <p:attrNameLst>
                                          <p:attrName>style.visibility</p:attrName>
                                        </p:attrNameLst>
                                      </p:cBhvr>
                                      <p:to>
                                        <p:strVal val="visible"/>
                                      </p:to>
                                    </p:set>
                                    <p:animEffect transition="in" filter="fade">
                                      <p:cBhvr>
                                        <p:cTn id="23" dur="1000"/>
                                        <p:tgtEl>
                                          <p:spTgt spid="171"/>
                                        </p:tgtEl>
                                      </p:cBhvr>
                                    </p:animEffect>
                                  </p:childTnLst>
                                </p:cTn>
                              </p:par>
                            </p:childTnLst>
                          </p:cTn>
                        </p:par>
                        <p:par>
                          <p:cTn id="24" fill="hold">
                            <p:stCondLst>
                              <p:cond delay="5000"/>
                            </p:stCondLst>
                            <p:childTnLst>
                              <p:par>
                                <p:cTn id="25" presetID="10" presetClass="entr" presetSubtype="0" fill="hold" nodeType="afterEffect">
                                  <p:stCondLst>
                                    <p:cond delay="0"/>
                                  </p:stCondLst>
                                  <p:childTnLst>
                                    <p:set>
                                      <p:cBhvr>
                                        <p:cTn id="26" dur="1" fill="hold">
                                          <p:stCondLst>
                                            <p:cond delay="0"/>
                                          </p:stCondLst>
                                        </p:cTn>
                                        <p:tgtEl>
                                          <p:spTgt spid="187"/>
                                        </p:tgtEl>
                                        <p:attrNameLst>
                                          <p:attrName>style.visibility</p:attrName>
                                        </p:attrNameLst>
                                      </p:cBhvr>
                                      <p:to>
                                        <p:strVal val="visible"/>
                                      </p:to>
                                    </p:set>
                                    <p:animEffect transition="in" filter="fade">
                                      <p:cBhvr>
                                        <p:cTn id="27" dur="1000"/>
                                        <p:tgtEl>
                                          <p:spTgt spid="187"/>
                                        </p:tgtEl>
                                      </p:cBhvr>
                                    </p:animEffect>
                                  </p:childTnLst>
                                </p:cTn>
                              </p:par>
                            </p:childTnLst>
                          </p:cTn>
                        </p:par>
                        <p:par>
                          <p:cTn id="28" fill="hold">
                            <p:stCondLst>
                              <p:cond delay="6000"/>
                            </p:stCondLst>
                            <p:childTnLst>
                              <p:par>
                                <p:cTn id="29" presetID="10" presetClass="entr" presetSubtype="0" fill="hold" nodeType="afterEffect">
                                  <p:stCondLst>
                                    <p:cond delay="0"/>
                                  </p:stCondLst>
                                  <p:childTnLst>
                                    <p:set>
                                      <p:cBhvr>
                                        <p:cTn id="30" dur="1" fill="hold">
                                          <p:stCondLst>
                                            <p:cond delay="0"/>
                                          </p:stCondLst>
                                        </p:cTn>
                                        <p:tgtEl>
                                          <p:spTgt spid="172"/>
                                        </p:tgtEl>
                                        <p:attrNameLst>
                                          <p:attrName>style.visibility</p:attrName>
                                        </p:attrNameLst>
                                      </p:cBhvr>
                                      <p:to>
                                        <p:strVal val="visible"/>
                                      </p:to>
                                    </p:set>
                                    <p:animEffect transition="in" filter="fade">
                                      <p:cBhvr>
                                        <p:cTn id="31" dur="1000"/>
                                        <p:tgtEl>
                                          <p:spTgt spid="172"/>
                                        </p:tgtEl>
                                      </p:cBhvr>
                                    </p:animEffect>
                                  </p:childTnLst>
                                </p:cTn>
                              </p:par>
                            </p:childTnLst>
                          </p:cTn>
                        </p:par>
                        <p:par>
                          <p:cTn id="32" fill="hold">
                            <p:stCondLst>
                              <p:cond delay="7000"/>
                            </p:stCondLst>
                            <p:childTnLst>
                              <p:par>
                                <p:cTn id="33" presetID="10" presetClass="entr" presetSubtype="0" fill="hold" nodeType="afterEffect">
                                  <p:stCondLst>
                                    <p:cond delay="0"/>
                                  </p:stCondLst>
                                  <p:childTnLst>
                                    <p:set>
                                      <p:cBhvr>
                                        <p:cTn id="34" dur="1" fill="hold">
                                          <p:stCondLst>
                                            <p:cond delay="0"/>
                                          </p:stCondLst>
                                        </p:cTn>
                                        <p:tgtEl>
                                          <p:spTgt spid="188"/>
                                        </p:tgtEl>
                                        <p:attrNameLst>
                                          <p:attrName>style.visibility</p:attrName>
                                        </p:attrNameLst>
                                      </p:cBhvr>
                                      <p:to>
                                        <p:strVal val="visible"/>
                                      </p:to>
                                    </p:set>
                                    <p:animEffect transition="in" filter="fade">
                                      <p:cBhvr>
                                        <p:cTn id="35" dur="1000"/>
                                        <p:tgtEl>
                                          <p:spTgt spid="188"/>
                                        </p:tgtEl>
                                      </p:cBhvr>
                                    </p:animEffect>
                                  </p:childTnLst>
                                </p:cTn>
                              </p:par>
                            </p:childTnLst>
                          </p:cTn>
                        </p:par>
                        <p:par>
                          <p:cTn id="36" fill="hold">
                            <p:stCondLst>
                              <p:cond delay="8000"/>
                            </p:stCondLst>
                            <p:childTnLst>
                              <p:par>
                                <p:cTn id="37" presetID="10" presetClass="entr" presetSubtype="0" fill="hold" nodeType="afterEffect">
                                  <p:stCondLst>
                                    <p:cond delay="0"/>
                                  </p:stCondLst>
                                  <p:childTnLst>
                                    <p:set>
                                      <p:cBhvr>
                                        <p:cTn id="38" dur="1" fill="hold">
                                          <p:stCondLst>
                                            <p:cond delay="0"/>
                                          </p:stCondLst>
                                        </p:cTn>
                                        <p:tgtEl>
                                          <p:spTgt spid="173"/>
                                        </p:tgtEl>
                                        <p:attrNameLst>
                                          <p:attrName>style.visibility</p:attrName>
                                        </p:attrNameLst>
                                      </p:cBhvr>
                                      <p:to>
                                        <p:strVal val="visible"/>
                                      </p:to>
                                    </p:set>
                                    <p:animEffect transition="in" filter="fade">
                                      <p:cBhvr>
                                        <p:cTn id="39" dur="1000"/>
                                        <p:tgtEl>
                                          <p:spTgt spid="173"/>
                                        </p:tgtEl>
                                      </p:cBhvr>
                                    </p:animEffect>
                                  </p:childTnLst>
                                </p:cTn>
                              </p:par>
                            </p:childTnLst>
                          </p:cTn>
                        </p:par>
                        <p:par>
                          <p:cTn id="40" fill="hold">
                            <p:stCondLst>
                              <p:cond delay="9000"/>
                            </p:stCondLst>
                            <p:childTnLst>
                              <p:par>
                                <p:cTn id="41" presetID="10" presetClass="entr" presetSubtype="0" fill="hold" nodeType="afterEffect">
                                  <p:stCondLst>
                                    <p:cond delay="0"/>
                                  </p:stCondLst>
                                  <p:childTnLst>
                                    <p:set>
                                      <p:cBhvr>
                                        <p:cTn id="42" dur="1" fill="hold">
                                          <p:stCondLst>
                                            <p:cond delay="0"/>
                                          </p:stCondLst>
                                        </p:cTn>
                                        <p:tgtEl>
                                          <p:spTgt spid="189"/>
                                        </p:tgtEl>
                                        <p:attrNameLst>
                                          <p:attrName>style.visibility</p:attrName>
                                        </p:attrNameLst>
                                      </p:cBhvr>
                                      <p:to>
                                        <p:strVal val="visible"/>
                                      </p:to>
                                    </p:set>
                                    <p:animEffect transition="in" filter="fade">
                                      <p:cBhvr>
                                        <p:cTn id="43" dur="1000"/>
                                        <p:tgtEl>
                                          <p:spTgt spid="189"/>
                                        </p:tgtEl>
                                      </p:cBhvr>
                                    </p:animEffect>
                                  </p:childTnLst>
                                </p:cTn>
                              </p:par>
                            </p:childTnLst>
                          </p:cTn>
                        </p:par>
                        <p:par>
                          <p:cTn id="44" fill="hold">
                            <p:stCondLst>
                              <p:cond delay="10000"/>
                            </p:stCondLst>
                            <p:childTnLst>
                              <p:par>
                                <p:cTn id="45" presetID="10" presetClass="entr" presetSubtype="0" fill="hold" nodeType="afterEffect">
                                  <p:stCondLst>
                                    <p:cond delay="0"/>
                                  </p:stCondLst>
                                  <p:childTnLst>
                                    <p:set>
                                      <p:cBhvr>
                                        <p:cTn id="46" dur="1" fill="hold">
                                          <p:stCondLst>
                                            <p:cond delay="0"/>
                                          </p:stCondLst>
                                        </p:cTn>
                                        <p:tgtEl>
                                          <p:spTgt spid="174"/>
                                        </p:tgtEl>
                                        <p:attrNameLst>
                                          <p:attrName>style.visibility</p:attrName>
                                        </p:attrNameLst>
                                      </p:cBhvr>
                                      <p:to>
                                        <p:strVal val="visible"/>
                                      </p:to>
                                    </p:set>
                                    <p:animEffect transition="in" filter="fade">
                                      <p:cBhvr>
                                        <p:cTn id="47" dur="1000"/>
                                        <p:tgtEl>
                                          <p:spTgt spid="174"/>
                                        </p:tgtEl>
                                      </p:cBhvr>
                                    </p:animEffect>
                                  </p:childTnLst>
                                </p:cTn>
                              </p:par>
                            </p:childTnLst>
                          </p:cTn>
                        </p:par>
                        <p:par>
                          <p:cTn id="48" fill="hold">
                            <p:stCondLst>
                              <p:cond delay="11000"/>
                            </p:stCondLst>
                            <p:childTnLst>
                              <p:par>
                                <p:cTn id="49" presetID="10" presetClass="entr" presetSubtype="0" fill="hold" nodeType="afterEffect">
                                  <p:stCondLst>
                                    <p:cond delay="0"/>
                                  </p:stCondLst>
                                  <p:childTnLst>
                                    <p:set>
                                      <p:cBhvr>
                                        <p:cTn id="50" dur="1" fill="hold">
                                          <p:stCondLst>
                                            <p:cond delay="0"/>
                                          </p:stCondLst>
                                        </p:cTn>
                                        <p:tgtEl>
                                          <p:spTgt spid="190"/>
                                        </p:tgtEl>
                                        <p:attrNameLst>
                                          <p:attrName>style.visibility</p:attrName>
                                        </p:attrNameLst>
                                      </p:cBhvr>
                                      <p:to>
                                        <p:strVal val="visible"/>
                                      </p:to>
                                    </p:set>
                                    <p:animEffect transition="in" filter="fade">
                                      <p:cBhvr>
                                        <p:cTn id="51" dur="1000"/>
                                        <p:tgtEl>
                                          <p:spTgt spid="190"/>
                                        </p:tgtEl>
                                      </p:cBhvr>
                                    </p:animEffect>
                                  </p:childTnLst>
                                </p:cTn>
                              </p:par>
                            </p:childTnLst>
                          </p:cTn>
                        </p:par>
                        <p:par>
                          <p:cTn id="52" fill="hold">
                            <p:stCondLst>
                              <p:cond delay="12000"/>
                            </p:stCondLst>
                            <p:childTnLst>
                              <p:par>
                                <p:cTn id="53" presetID="10" presetClass="entr" presetSubtype="0" fill="hold" nodeType="afterEffect">
                                  <p:stCondLst>
                                    <p:cond delay="0"/>
                                  </p:stCondLst>
                                  <p:childTnLst>
                                    <p:set>
                                      <p:cBhvr>
                                        <p:cTn id="54" dur="1" fill="hold">
                                          <p:stCondLst>
                                            <p:cond delay="0"/>
                                          </p:stCondLst>
                                        </p:cTn>
                                        <p:tgtEl>
                                          <p:spTgt spid="175"/>
                                        </p:tgtEl>
                                        <p:attrNameLst>
                                          <p:attrName>style.visibility</p:attrName>
                                        </p:attrNameLst>
                                      </p:cBhvr>
                                      <p:to>
                                        <p:strVal val="visible"/>
                                      </p:to>
                                    </p:set>
                                    <p:animEffect transition="in" filter="fade">
                                      <p:cBhvr>
                                        <p:cTn id="55" dur="1000"/>
                                        <p:tgtEl>
                                          <p:spTgt spid="175"/>
                                        </p:tgtEl>
                                      </p:cBhvr>
                                    </p:animEffect>
                                  </p:childTnLst>
                                </p:cTn>
                              </p:par>
                            </p:childTnLst>
                          </p:cTn>
                        </p:par>
                        <p:par>
                          <p:cTn id="56" fill="hold">
                            <p:stCondLst>
                              <p:cond delay="13000"/>
                            </p:stCondLst>
                            <p:childTnLst>
                              <p:par>
                                <p:cTn id="57" presetID="10" presetClass="entr" presetSubtype="0" fill="hold" nodeType="afterEffect">
                                  <p:stCondLst>
                                    <p:cond delay="0"/>
                                  </p:stCondLst>
                                  <p:childTnLst>
                                    <p:set>
                                      <p:cBhvr>
                                        <p:cTn id="58" dur="1" fill="hold">
                                          <p:stCondLst>
                                            <p:cond delay="0"/>
                                          </p:stCondLst>
                                        </p:cTn>
                                        <p:tgtEl>
                                          <p:spTgt spid="192"/>
                                        </p:tgtEl>
                                        <p:attrNameLst>
                                          <p:attrName>style.visibility</p:attrName>
                                        </p:attrNameLst>
                                      </p:cBhvr>
                                      <p:to>
                                        <p:strVal val="visible"/>
                                      </p:to>
                                    </p:set>
                                    <p:animEffect transition="in" filter="fade">
                                      <p:cBhvr>
                                        <p:cTn id="59" dur="1000"/>
                                        <p:tgtEl>
                                          <p:spTgt spid="192"/>
                                        </p:tgtEl>
                                      </p:cBhvr>
                                    </p:animEffect>
                                  </p:childTnLst>
                                </p:cTn>
                              </p:par>
                            </p:childTnLst>
                          </p:cTn>
                        </p:par>
                        <p:par>
                          <p:cTn id="60" fill="hold">
                            <p:stCondLst>
                              <p:cond delay="14000"/>
                            </p:stCondLst>
                            <p:childTnLst>
                              <p:par>
                                <p:cTn id="61" presetID="10" presetClass="entr" presetSubtype="0" fill="hold" nodeType="afterEffect">
                                  <p:stCondLst>
                                    <p:cond delay="0"/>
                                  </p:stCondLst>
                                  <p:childTnLst>
                                    <p:set>
                                      <p:cBhvr>
                                        <p:cTn id="62" dur="1" fill="hold">
                                          <p:stCondLst>
                                            <p:cond delay="0"/>
                                          </p:stCondLst>
                                        </p:cTn>
                                        <p:tgtEl>
                                          <p:spTgt spid="193"/>
                                        </p:tgtEl>
                                        <p:attrNameLst>
                                          <p:attrName>style.visibility</p:attrName>
                                        </p:attrNameLst>
                                      </p:cBhvr>
                                      <p:to>
                                        <p:strVal val="visible"/>
                                      </p:to>
                                    </p:set>
                                    <p:animEffect transition="in" filter="fade">
                                      <p:cBhvr>
                                        <p:cTn id="63" dur="1000"/>
                                        <p:tgtEl>
                                          <p:spTgt spid="193"/>
                                        </p:tgtEl>
                                      </p:cBhvr>
                                    </p:animEffect>
                                  </p:childTnLst>
                                </p:cTn>
                              </p:par>
                            </p:childTnLst>
                          </p:cTn>
                        </p:par>
                        <p:par>
                          <p:cTn id="64" fill="hold">
                            <p:stCondLst>
                              <p:cond delay="15000"/>
                            </p:stCondLst>
                            <p:childTnLst>
                              <p:par>
                                <p:cTn id="65" presetID="10" presetClass="entr" presetSubtype="0" fill="hold" nodeType="afterEffect">
                                  <p:stCondLst>
                                    <p:cond delay="0"/>
                                  </p:stCondLst>
                                  <p:childTnLst>
                                    <p:set>
                                      <p:cBhvr>
                                        <p:cTn id="66" dur="1" fill="hold">
                                          <p:stCondLst>
                                            <p:cond delay="0"/>
                                          </p:stCondLst>
                                        </p:cTn>
                                        <p:tgtEl>
                                          <p:spTgt spid="191"/>
                                        </p:tgtEl>
                                        <p:attrNameLst>
                                          <p:attrName>style.visibility</p:attrName>
                                        </p:attrNameLst>
                                      </p:cBhvr>
                                      <p:to>
                                        <p:strVal val="visible"/>
                                      </p:to>
                                    </p:set>
                                    <p:animEffect transition="in" filter="fade">
                                      <p:cBhvr>
                                        <p:cTn id="67" dur="1000"/>
                                        <p:tgtEl>
                                          <p:spTgt spid="191"/>
                                        </p:tgtEl>
                                      </p:cBhvr>
                                    </p:animEffect>
                                  </p:childTnLst>
                                </p:cTn>
                              </p:par>
                            </p:childTnLst>
                          </p:cTn>
                        </p:par>
                        <p:par>
                          <p:cTn id="68" fill="hold">
                            <p:stCondLst>
                              <p:cond delay="16000"/>
                            </p:stCondLst>
                            <p:childTnLst>
                              <p:par>
                                <p:cTn id="69" presetID="10" presetClass="entr" presetSubtype="0" fill="hold" nodeType="afterEffect">
                                  <p:stCondLst>
                                    <p:cond delay="0"/>
                                  </p:stCondLst>
                                  <p:childTnLst>
                                    <p:set>
                                      <p:cBhvr>
                                        <p:cTn id="70" dur="1" fill="hold">
                                          <p:stCondLst>
                                            <p:cond delay="0"/>
                                          </p:stCondLst>
                                        </p:cTn>
                                        <p:tgtEl>
                                          <p:spTgt spid="176"/>
                                        </p:tgtEl>
                                        <p:attrNameLst>
                                          <p:attrName>style.visibility</p:attrName>
                                        </p:attrNameLst>
                                      </p:cBhvr>
                                      <p:to>
                                        <p:strVal val="visible"/>
                                      </p:to>
                                    </p:set>
                                    <p:animEffect transition="in" filter="fade">
                                      <p:cBhvr>
                                        <p:cTn id="71" dur="1000"/>
                                        <p:tgtEl>
                                          <p:spTgt spid="176"/>
                                        </p:tgtEl>
                                      </p:cBhvr>
                                    </p:animEffect>
                                  </p:childTnLst>
                                </p:cTn>
                              </p:par>
                            </p:childTnLst>
                          </p:cTn>
                        </p:par>
                        <p:par>
                          <p:cTn id="72" fill="hold">
                            <p:stCondLst>
                              <p:cond delay="17000"/>
                            </p:stCondLst>
                            <p:childTnLst>
                              <p:par>
                                <p:cTn id="73" presetID="10" presetClass="entr" presetSubtype="0" fill="hold" nodeType="afterEffect">
                                  <p:stCondLst>
                                    <p:cond delay="0"/>
                                  </p:stCondLst>
                                  <p:childTnLst>
                                    <p:set>
                                      <p:cBhvr>
                                        <p:cTn id="74" dur="1" fill="hold">
                                          <p:stCondLst>
                                            <p:cond delay="0"/>
                                          </p:stCondLst>
                                        </p:cTn>
                                        <p:tgtEl>
                                          <p:spTgt spid="194"/>
                                        </p:tgtEl>
                                        <p:attrNameLst>
                                          <p:attrName>style.visibility</p:attrName>
                                        </p:attrNameLst>
                                      </p:cBhvr>
                                      <p:to>
                                        <p:strVal val="visible"/>
                                      </p:to>
                                    </p:set>
                                    <p:animEffect transition="in" filter="fade">
                                      <p:cBhvr>
                                        <p:cTn id="75" dur="1000"/>
                                        <p:tgtEl>
                                          <p:spTgt spid="194"/>
                                        </p:tgtEl>
                                      </p:cBhvr>
                                    </p:animEffect>
                                  </p:childTnLst>
                                </p:cTn>
                              </p:par>
                            </p:childTnLst>
                          </p:cTn>
                        </p:par>
                        <p:par>
                          <p:cTn id="76" fill="hold">
                            <p:stCondLst>
                              <p:cond delay="18000"/>
                            </p:stCondLst>
                            <p:childTnLst>
                              <p:par>
                                <p:cTn id="77" presetID="10" presetClass="entr" presetSubtype="0" fill="hold" nodeType="afterEffect">
                                  <p:stCondLst>
                                    <p:cond delay="0"/>
                                  </p:stCondLst>
                                  <p:childTnLst>
                                    <p:set>
                                      <p:cBhvr>
                                        <p:cTn id="78" dur="1" fill="hold">
                                          <p:stCondLst>
                                            <p:cond delay="0"/>
                                          </p:stCondLst>
                                        </p:cTn>
                                        <p:tgtEl>
                                          <p:spTgt spid="177"/>
                                        </p:tgtEl>
                                        <p:attrNameLst>
                                          <p:attrName>style.visibility</p:attrName>
                                        </p:attrNameLst>
                                      </p:cBhvr>
                                      <p:to>
                                        <p:strVal val="visible"/>
                                      </p:to>
                                    </p:set>
                                    <p:animEffect transition="in" filter="fade">
                                      <p:cBhvr>
                                        <p:cTn id="79" dur="1000"/>
                                        <p:tgtEl>
                                          <p:spTgt spid="177"/>
                                        </p:tgtEl>
                                      </p:cBhvr>
                                    </p:animEffect>
                                  </p:childTnLst>
                                </p:cTn>
                              </p:par>
                            </p:childTnLst>
                          </p:cTn>
                        </p:par>
                        <p:par>
                          <p:cTn id="80" fill="hold">
                            <p:stCondLst>
                              <p:cond delay="19000"/>
                            </p:stCondLst>
                            <p:childTnLst>
                              <p:par>
                                <p:cTn id="81" presetID="10" presetClass="entr" presetSubtype="0" fill="hold" nodeType="afterEffect">
                                  <p:stCondLst>
                                    <p:cond delay="0"/>
                                  </p:stCondLst>
                                  <p:childTnLst>
                                    <p:set>
                                      <p:cBhvr>
                                        <p:cTn id="82" dur="1" fill="hold">
                                          <p:stCondLst>
                                            <p:cond delay="0"/>
                                          </p:stCondLst>
                                        </p:cTn>
                                        <p:tgtEl>
                                          <p:spTgt spid="196"/>
                                        </p:tgtEl>
                                        <p:attrNameLst>
                                          <p:attrName>style.visibility</p:attrName>
                                        </p:attrNameLst>
                                      </p:cBhvr>
                                      <p:to>
                                        <p:strVal val="visible"/>
                                      </p:to>
                                    </p:set>
                                    <p:animEffect transition="in" filter="fade">
                                      <p:cBhvr>
                                        <p:cTn id="83" dur="1000"/>
                                        <p:tgtEl>
                                          <p:spTgt spid="196"/>
                                        </p:tgtEl>
                                      </p:cBhvr>
                                    </p:animEffect>
                                  </p:childTnLst>
                                </p:cTn>
                              </p:par>
                            </p:childTnLst>
                          </p:cTn>
                        </p:par>
                        <p:par>
                          <p:cTn id="84" fill="hold">
                            <p:stCondLst>
                              <p:cond delay="20000"/>
                            </p:stCondLst>
                            <p:childTnLst>
                              <p:par>
                                <p:cTn id="85" presetID="10" presetClass="entr" presetSubtype="0" fill="hold" nodeType="afterEffect">
                                  <p:stCondLst>
                                    <p:cond delay="0"/>
                                  </p:stCondLst>
                                  <p:childTnLst>
                                    <p:set>
                                      <p:cBhvr>
                                        <p:cTn id="86" dur="1" fill="hold">
                                          <p:stCondLst>
                                            <p:cond delay="0"/>
                                          </p:stCondLst>
                                        </p:cTn>
                                        <p:tgtEl>
                                          <p:spTgt spid="178"/>
                                        </p:tgtEl>
                                        <p:attrNameLst>
                                          <p:attrName>style.visibility</p:attrName>
                                        </p:attrNameLst>
                                      </p:cBhvr>
                                      <p:to>
                                        <p:strVal val="visible"/>
                                      </p:to>
                                    </p:set>
                                    <p:animEffect transition="in" filter="fade">
                                      <p:cBhvr>
                                        <p:cTn id="87" dur="1000"/>
                                        <p:tgtEl>
                                          <p:spTgt spid="178"/>
                                        </p:tgtEl>
                                      </p:cBhvr>
                                    </p:animEffect>
                                  </p:childTnLst>
                                </p:cTn>
                              </p:par>
                            </p:childTnLst>
                          </p:cTn>
                        </p:par>
                        <p:par>
                          <p:cTn id="88" fill="hold">
                            <p:stCondLst>
                              <p:cond delay="21000"/>
                            </p:stCondLst>
                            <p:childTnLst>
                              <p:par>
                                <p:cTn id="89" presetID="10" presetClass="entr" presetSubtype="0" fill="hold" nodeType="afterEffect">
                                  <p:stCondLst>
                                    <p:cond delay="0"/>
                                  </p:stCondLst>
                                  <p:childTnLst>
                                    <p:set>
                                      <p:cBhvr>
                                        <p:cTn id="90" dur="1" fill="hold">
                                          <p:stCondLst>
                                            <p:cond delay="0"/>
                                          </p:stCondLst>
                                        </p:cTn>
                                        <p:tgtEl>
                                          <p:spTgt spid="197"/>
                                        </p:tgtEl>
                                        <p:attrNameLst>
                                          <p:attrName>style.visibility</p:attrName>
                                        </p:attrNameLst>
                                      </p:cBhvr>
                                      <p:to>
                                        <p:strVal val="visible"/>
                                      </p:to>
                                    </p:set>
                                    <p:animEffect transition="in" filter="fade">
                                      <p:cBhvr>
                                        <p:cTn id="91" dur="1000"/>
                                        <p:tgtEl>
                                          <p:spTgt spid="197"/>
                                        </p:tgtEl>
                                      </p:cBhvr>
                                    </p:animEffect>
                                  </p:childTnLst>
                                </p:cTn>
                              </p:par>
                            </p:childTnLst>
                          </p:cTn>
                        </p:par>
                        <p:par>
                          <p:cTn id="92" fill="hold">
                            <p:stCondLst>
                              <p:cond delay="22000"/>
                            </p:stCondLst>
                            <p:childTnLst>
                              <p:par>
                                <p:cTn id="93" presetID="10" presetClass="entr" presetSubtype="0" fill="hold" nodeType="afterEffect">
                                  <p:stCondLst>
                                    <p:cond delay="0"/>
                                  </p:stCondLst>
                                  <p:childTnLst>
                                    <p:set>
                                      <p:cBhvr>
                                        <p:cTn id="94" dur="1" fill="hold">
                                          <p:stCondLst>
                                            <p:cond delay="0"/>
                                          </p:stCondLst>
                                        </p:cTn>
                                        <p:tgtEl>
                                          <p:spTgt spid="180"/>
                                        </p:tgtEl>
                                        <p:attrNameLst>
                                          <p:attrName>style.visibility</p:attrName>
                                        </p:attrNameLst>
                                      </p:cBhvr>
                                      <p:to>
                                        <p:strVal val="visible"/>
                                      </p:to>
                                    </p:set>
                                    <p:animEffect transition="in" filter="fade">
                                      <p:cBhvr>
                                        <p:cTn id="95" dur="1000"/>
                                        <p:tgtEl>
                                          <p:spTgt spid="180"/>
                                        </p:tgtEl>
                                      </p:cBhvr>
                                    </p:animEffect>
                                  </p:childTnLst>
                                </p:cTn>
                              </p:par>
                            </p:childTnLst>
                          </p:cTn>
                        </p:par>
                        <p:par>
                          <p:cTn id="96" fill="hold">
                            <p:stCondLst>
                              <p:cond delay="23000"/>
                            </p:stCondLst>
                            <p:childTnLst>
                              <p:par>
                                <p:cTn id="97" presetID="10" presetClass="entr" presetSubtype="0" fill="hold" nodeType="afterEffect">
                                  <p:stCondLst>
                                    <p:cond delay="0"/>
                                  </p:stCondLst>
                                  <p:childTnLst>
                                    <p:set>
                                      <p:cBhvr>
                                        <p:cTn id="98" dur="1" fill="hold">
                                          <p:stCondLst>
                                            <p:cond delay="0"/>
                                          </p:stCondLst>
                                        </p:cTn>
                                        <p:tgtEl>
                                          <p:spTgt spid="195"/>
                                        </p:tgtEl>
                                        <p:attrNameLst>
                                          <p:attrName>style.visibility</p:attrName>
                                        </p:attrNameLst>
                                      </p:cBhvr>
                                      <p:to>
                                        <p:strVal val="visible"/>
                                      </p:to>
                                    </p:set>
                                    <p:animEffect transition="in" filter="fade">
                                      <p:cBhvr>
                                        <p:cTn id="99" dur="1000"/>
                                        <p:tgtEl>
                                          <p:spTgt spid="195"/>
                                        </p:tgtEl>
                                      </p:cBhvr>
                                    </p:animEffect>
                                  </p:childTnLst>
                                </p:cTn>
                              </p:par>
                            </p:childTnLst>
                          </p:cTn>
                        </p:par>
                        <p:par>
                          <p:cTn id="100" fill="hold">
                            <p:stCondLst>
                              <p:cond delay="24000"/>
                            </p:stCondLst>
                            <p:childTnLst>
                              <p:par>
                                <p:cTn id="101" presetID="10" presetClass="entr" presetSubtype="0" fill="hold" nodeType="afterEffect">
                                  <p:stCondLst>
                                    <p:cond delay="0"/>
                                  </p:stCondLst>
                                  <p:childTnLst>
                                    <p:set>
                                      <p:cBhvr>
                                        <p:cTn id="102" dur="1" fill="hold">
                                          <p:stCondLst>
                                            <p:cond delay="0"/>
                                          </p:stCondLst>
                                        </p:cTn>
                                        <p:tgtEl>
                                          <p:spTgt spid="179"/>
                                        </p:tgtEl>
                                        <p:attrNameLst>
                                          <p:attrName>style.visibility</p:attrName>
                                        </p:attrNameLst>
                                      </p:cBhvr>
                                      <p:to>
                                        <p:strVal val="visible"/>
                                      </p:to>
                                    </p:set>
                                    <p:animEffect transition="in" filter="fade">
                                      <p:cBhvr>
                                        <p:cTn id="103" dur="1000"/>
                                        <p:tgtEl>
                                          <p:spTgt spid="179"/>
                                        </p:tgtEl>
                                      </p:cBhvr>
                                    </p:animEffect>
                                  </p:childTnLst>
                                </p:cTn>
                              </p:par>
                            </p:childTnLst>
                          </p:cTn>
                        </p:par>
                        <p:par>
                          <p:cTn id="104" fill="hold">
                            <p:stCondLst>
                              <p:cond delay="25000"/>
                            </p:stCondLst>
                            <p:childTnLst>
                              <p:par>
                                <p:cTn id="105" presetID="10" presetClass="entr" presetSubtype="0" fill="hold" nodeType="afterEffect">
                                  <p:stCondLst>
                                    <p:cond delay="0"/>
                                  </p:stCondLst>
                                  <p:childTnLst>
                                    <p:set>
                                      <p:cBhvr>
                                        <p:cTn id="106" dur="1" fill="hold">
                                          <p:stCondLst>
                                            <p:cond delay="0"/>
                                          </p:stCondLst>
                                        </p:cTn>
                                        <p:tgtEl>
                                          <p:spTgt spid="198"/>
                                        </p:tgtEl>
                                        <p:attrNameLst>
                                          <p:attrName>style.visibility</p:attrName>
                                        </p:attrNameLst>
                                      </p:cBhvr>
                                      <p:to>
                                        <p:strVal val="visible"/>
                                      </p:to>
                                    </p:set>
                                    <p:animEffect transition="in" filter="fade">
                                      <p:cBhvr>
                                        <p:cTn id="107" dur="1000"/>
                                        <p:tgtEl>
                                          <p:spTgt spid="198"/>
                                        </p:tgtEl>
                                      </p:cBhvr>
                                    </p:animEffect>
                                  </p:childTnLst>
                                </p:cTn>
                              </p:par>
                            </p:childTnLst>
                          </p:cTn>
                        </p:par>
                        <p:par>
                          <p:cTn id="108" fill="hold">
                            <p:stCondLst>
                              <p:cond delay="26000"/>
                            </p:stCondLst>
                            <p:childTnLst>
                              <p:par>
                                <p:cTn id="109" presetID="10" presetClass="entr" presetSubtype="0" fill="hold" nodeType="afterEffect">
                                  <p:stCondLst>
                                    <p:cond delay="0"/>
                                  </p:stCondLst>
                                  <p:childTnLst>
                                    <p:set>
                                      <p:cBhvr>
                                        <p:cTn id="110" dur="1" fill="hold">
                                          <p:stCondLst>
                                            <p:cond delay="0"/>
                                          </p:stCondLst>
                                        </p:cTn>
                                        <p:tgtEl>
                                          <p:spTgt spid="181"/>
                                        </p:tgtEl>
                                        <p:attrNameLst>
                                          <p:attrName>style.visibility</p:attrName>
                                        </p:attrNameLst>
                                      </p:cBhvr>
                                      <p:to>
                                        <p:strVal val="visible"/>
                                      </p:to>
                                    </p:set>
                                    <p:animEffect transition="in" filter="fade">
                                      <p:cBhvr>
                                        <p:cTn id="111" dur="1000"/>
                                        <p:tgtEl>
                                          <p:spTgt spid="181"/>
                                        </p:tgtEl>
                                      </p:cBhvr>
                                    </p:animEffect>
                                  </p:childTnLst>
                                </p:cTn>
                              </p:par>
                            </p:childTnLst>
                          </p:cTn>
                        </p:par>
                        <p:par>
                          <p:cTn id="112" fill="hold">
                            <p:stCondLst>
                              <p:cond delay="27000"/>
                            </p:stCondLst>
                            <p:childTnLst>
                              <p:par>
                                <p:cTn id="113" presetID="10" presetClass="entr" presetSubtype="0" fill="hold" nodeType="afterEffect">
                                  <p:stCondLst>
                                    <p:cond delay="0"/>
                                  </p:stCondLst>
                                  <p:childTnLst>
                                    <p:set>
                                      <p:cBhvr>
                                        <p:cTn id="114" dur="1" fill="hold">
                                          <p:stCondLst>
                                            <p:cond delay="0"/>
                                          </p:stCondLst>
                                        </p:cTn>
                                        <p:tgtEl>
                                          <p:spTgt spid="199"/>
                                        </p:tgtEl>
                                        <p:attrNameLst>
                                          <p:attrName>style.visibility</p:attrName>
                                        </p:attrNameLst>
                                      </p:cBhvr>
                                      <p:to>
                                        <p:strVal val="visible"/>
                                      </p:to>
                                    </p:set>
                                    <p:animEffect transition="in" filter="fade">
                                      <p:cBhvr>
                                        <p:cTn id="115" dur="1000"/>
                                        <p:tgtEl>
                                          <p:spTgt spid="199"/>
                                        </p:tgtEl>
                                      </p:cBhvr>
                                    </p:animEffect>
                                  </p:childTnLst>
                                </p:cTn>
                              </p:par>
                            </p:childTnLst>
                          </p:cTn>
                        </p:par>
                        <p:par>
                          <p:cTn id="116" fill="hold">
                            <p:stCondLst>
                              <p:cond delay="28000"/>
                            </p:stCondLst>
                            <p:childTnLst>
                              <p:par>
                                <p:cTn id="117" presetID="10" presetClass="entr" presetSubtype="0" fill="hold" nodeType="afterEffect">
                                  <p:stCondLst>
                                    <p:cond delay="0"/>
                                  </p:stCondLst>
                                  <p:childTnLst>
                                    <p:set>
                                      <p:cBhvr>
                                        <p:cTn id="118" dur="1" fill="hold">
                                          <p:stCondLst>
                                            <p:cond delay="0"/>
                                          </p:stCondLst>
                                        </p:cTn>
                                        <p:tgtEl>
                                          <p:spTgt spid="182"/>
                                        </p:tgtEl>
                                        <p:attrNameLst>
                                          <p:attrName>style.visibility</p:attrName>
                                        </p:attrNameLst>
                                      </p:cBhvr>
                                      <p:to>
                                        <p:strVal val="visible"/>
                                      </p:to>
                                    </p:set>
                                    <p:animEffect transition="in" filter="fade">
                                      <p:cBhvr>
                                        <p:cTn id="119" dur="1000"/>
                                        <p:tgtEl>
                                          <p:spTgt spid="182"/>
                                        </p:tgtEl>
                                      </p:cBhvr>
                                    </p:animEffect>
                                  </p:childTnLst>
                                </p:cTn>
                              </p:par>
                            </p:childTnLst>
                          </p:cTn>
                        </p:par>
                      </p:childTnLst>
                    </p:cTn>
                  </p:par>
                  <p:par>
                    <p:cTn id="120" fill="hold">
                      <p:stCondLst>
                        <p:cond delay="indefinite"/>
                      </p:stCondLst>
                      <p:childTnLst>
                        <p:par>
                          <p:cTn id="121" fill="hold">
                            <p:stCondLst>
                              <p:cond delay="0"/>
                            </p:stCondLst>
                            <p:childTnLst>
                              <p:par>
                                <p:cTn id="122" presetID="10" presetClass="entr" presetSubtype="0" fill="hold" nodeType="clickEffect">
                                  <p:stCondLst>
                                    <p:cond delay="0"/>
                                  </p:stCondLst>
                                  <p:childTnLst>
                                    <p:set>
                                      <p:cBhvr>
                                        <p:cTn id="123" dur="1" fill="hold">
                                          <p:stCondLst>
                                            <p:cond delay="0"/>
                                          </p:stCondLst>
                                        </p:cTn>
                                        <p:tgtEl>
                                          <p:spTgt spid="184"/>
                                        </p:tgtEl>
                                        <p:attrNameLst>
                                          <p:attrName>style.visibility</p:attrName>
                                        </p:attrNameLst>
                                      </p:cBhvr>
                                      <p:to>
                                        <p:strVal val="visible"/>
                                      </p:to>
                                    </p:set>
                                    <p:animEffect transition="in" filter="fade">
                                      <p:cBhvr>
                                        <p:cTn id="124" dur="1000"/>
                                        <p:tgtEl>
                                          <p:spTgt spid="184"/>
                                        </p:tgtEl>
                                      </p:cBhvr>
                                    </p:animEffect>
                                  </p:childTnLst>
                                </p:cTn>
                              </p:par>
                            </p:childTnLst>
                          </p:cTn>
                        </p:par>
                        <p:par>
                          <p:cTn id="125" fill="hold">
                            <p:stCondLst>
                              <p:cond delay="1000"/>
                            </p:stCondLst>
                            <p:childTnLst>
                              <p:par>
                                <p:cTn id="126" presetID="10" presetClass="entr" presetSubtype="0" fill="hold" nodeType="afterEffect">
                                  <p:stCondLst>
                                    <p:cond delay="0"/>
                                  </p:stCondLst>
                                  <p:childTnLst>
                                    <p:set>
                                      <p:cBhvr>
                                        <p:cTn id="127" dur="1" fill="hold">
                                          <p:stCondLst>
                                            <p:cond delay="0"/>
                                          </p:stCondLst>
                                        </p:cTn>
                                        <p:tgtEl>
                                          <p:spTgt spid="200"/>
                                        </p:tgtEl>
                                        <p:attrNameLst>
                                          <p:attrName>style.visibility</p:attrName>
                                        </p:attrNameLst>
                                      </p:cBhvr>
                                      <p:to>
                                        <p:strVal val="visible"/>
                                      </p:to>
                                    </p:set>
                                    <p:animEffect transition="in" filter="fade">
                                      <p:cBhvr>
                                        <p:cTn id="128" dur="1000"/>
                                        <p:tgtEl>
                                          <p:spTgt spid="200"/>
                                        </p:tgtEl>
                                      </p:cBhvr>
                                    </p:animEffect>
                                  </p:childTnLst>
                                </p:cTn>
                              </p:par>
                            </p:childTnLst>
                          </p:cTn>
                        </p:par>
                        <p:par>
                          <p:cTn id="129" fill="hold">
                            <p:stCondLst>
                              <p:cond delay="2000"/>
                            </p:stCondLst>
                            <p:childTnLst>
                              <p:par>
                                <p:cTn id="130" presetID="10" presetClass="entr" presetSubtype="0" fill="hold" nodeType="afterEffect">
                                  <p:stCondLst>
                                    <p:cond delay="0"/>
                                  </p:stCondLst>
                                  <p:childTnLst>
                                    <p:set>
                                      <p:cBhvr>
                                        <p:cTn id="131" dur="1" fill="hold">
                                          <p:stCondLst>
                                            <p:cond delay="0"/>
                                          </p:stCondLst>
                                        </p:cTn>
                                        <p:tgtEl>
                                          <p:spTgt spid="183"/>
                                        </p:tgtEl>
                                        <p:attrNameLst>
                                          <p:attrName>style.visibility</p:attrName>
                                        </p:attrNameLst>
                                      </p:cBhvr>
                                      <p:to>
                                        <p:strVal val="visible"/>
                                      </p:to>
                                    </p:set>
                                    <p:animEffect transition="in" filter="fade">
                                      <p:cBhvr>
                                        <p:cTn id="132" dur="1000"/>
                                        <p:tgtEl>
                                          <p:spTgt spid="183"/>
                                        </p:tgtEl>
                                      </p:cBhvr>
                                    </p:animEffect>
                                  </p:childTnLst>
                                </p:cTn>
                              </p:par>
                            </p:childTnLst>
                          </p:cTn>
                        </p:par>
                        <p:par>
                          <p:cTn id="133" fill="hold">
                            <p:stCondLst>
                              <p:cond delay="3000"/>
                            </p:stCondLst>
                            <p:childTnLst>
                              <p:par>
                                <p:cTn id="134" presetID="10" presetClass="entr" presetSubtype="0" fill="hold" nodeType="afterEffect">
                                  <p:stCondLst>
                                    <p:cond delay="0"/>
                                  </p:stCondLst>
                                  <p:childTnLst>
                                    <p:set>
                                      <p:cBhvr>
                                        <p:cTn id="135" dur="1" fill="hold">
                                          <p:stCondLst>
                                            <p:cond delay="0"/>
                                          </p:stCondLst>
                                        </p:cTn>
                                        <p:tgtEl>
                                          <p:spTgt spid="201"/>
                                        </p:tgtEl>
                                        <p:attrNameLst>
                                          <p:attrName>style.visibility</p:attrName>
                                        </p:attrNameLst>
                                      </p:cBhvr>
                                      <p:to>
                                        <p:strVal val="visible"/>
                                      </p:to>
                                    </p:set>
                                    <p:animEffect transition="in" filter="fade">
                                      <p:cBhvr>
                                        <p:cTn id="136" dur="1000"/>
                                        <p:tgtEl>
                                          <p:spTgt spid="201"/>
                                        </p:tgtEl>
                                      </p:cBhvr>
                                    </p:animEffect>
                                  </p:childTnLst>
                                </p:cTn>
                              </p:par>
                            </p:childTnLst>
                          </p:cTn>
                        </p:par>
                        <p:par>
                          <p:cTn id="137" fill="hold">
                            <p:stCondLst>
                              <p:cond delay="4000"/>
                            </p:stCondLst>
                            <p:childTnLst>
                              <p:par>
                                <p:cTn id="138" presetID="10" presetClass="entr" presetSubtype="0" fill="hold" nodeType="afterEffect">
                                  <p:stCondLst>
                                    <p:cond delay="0"/>
                                  </p:stCondLst>
                                  <p:childTnLst>
                                    <p:set>
                                      <p:cBhvr>
                                        <p:cTn id="139" dur="1" fill="hold">
                                          <p:stCondLst>
                                            <p:cond delay="0"/>
                                          </p:stCondLst>
                                        </p:cTn>
                                        <p:tgtEl>
                                          <p:spTgt spid="202"/>
                                        </p:tgtEl>
                                        <p:attrNameLst>
                                          <p:attrName>style.visibility</p:attrName>
                                        </p:attrNameLst>
                                      </p:cBhvr>
                                      <p:to>
                                        <p:strVal val="visible"/>
                                      </p:to>
                                    </p:set>
                                    <p:animEffect transition="in" filter="fade">
                                      <p:cBhvr>
                                        <p:cTn id="140" dur="1000"/>
                                        <p:tgtEl>
                                          <p:spTgt spid="2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25"/>
          <p:cNvSpPr/>
          <p:nvPr/>
        </p:nvSpPr>
        <p:spPr>
          <a:xfrm>
            <a:off x="950976" y="0"/>
            <a:ext cx="10378500" cy="1215000"/>
          </a:xfrm>
          <a:prstGeom prst="rect">
            <a:avLst/>
          </a:prstGeom>
          <a:solidFill>
            <a:srgbClr val="2F549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208" name="Google Shape;208;p25"/>
          <p:cNvSpPr txBox="1"/>
          <p:nvPr/>
        </p:nvSpPr>
        <p:spPr>
          <a:xfrm>
            <a:off x="2357400" y="79"/>
            <a:ext cx="7207200" cy="1161900"/>
          </a:xfrm>
          <a:prstGeom prst="rect">
            <a:avLst/>
          </a:prstGeom>
          <a:noFill/>
          <a:ln>
            <a:noFill/>
          </a:ln>
        </p:spPr>
        <p:txBody>
          <a:bodyPr spcFirstLastPara="1" wrap="square" lIns="91425" tIns="45700" rIns="91425" bIns="45700" anchor="b" anchorCtr="0">
            <a:noAutofit/>
          </a:bodyPr>
          <a:lstStyle/>
          <a:p>
            <a:pPr marL="0" marR="0" lvl="0" indent="0" algn="ctr" rtl="0">
              <a:lnSpc>
                <a:spcPct val="90000"/>
              </a:lnSpc>
              <a:spcBef>
                <a:spcPts val="0"/>
              </a:spcBef>
              <a:spcAft>
                <a:spcPts val="0"/>
              </a:spcAft>
              <a:buClr>
                <a:srgbClr val="000000"/>
              </a:buClr>
              <a:buSzPts val="3600"/>
              <a:buFont typeface="Arial"/>
              <a:buNone/>
            </a:pPr>
            <a:r>
              <a:rPr lang="es-ES" sz="4000" b="0" i="0" u="none" strike="noStrike" cap="none">
                <a:solidFill>
                  <a:srgbClr val="E7E6E6"/>
                </a:solidFill>
                <a:latin typeface="Arial"/>
                <a:ea typeface="Arial"/>
                <a:cs typeface="Arial"/>
                <a:sym typeface="Arial"/>
              </a:rPr>
              <a:t>Casos clínico paciente TQT</a:t>
            </a:r>
            <a:endParaRPr sz="3600" b="0" i="1" u="none" strike="noStrike" cap="none">
              <a:solidFill>
                <a:srgbClr val="E7E6E6"/>
              </a:solidFill>
              <a:latin typeface="Arial"/>
              <a:ea typeface="Arial"/>
              <a:cs typeface="Arial"/>
              <a:sym typeface="Arial"/>
            </a:endParaRPr>
          </a:p>
        </p:txBody>
      </p:sp>
      <p:pic>
        <p:nvPicPr>
          <p:cNvPr id="209" name="Google Shape;209;p25"/>
          <p:cNvPicPr preferRelativeResize="0"/>
          <p:nvPr/>
        </p:nvPicPr>
        <p:blipFill rotWithShape="1">
          <a:blip r:embed="rId3">
            <a:alphaModFix/>
          </a:blip>
          <a:srcRect r="79349"/>
          <a:stretch/>
        </p:blipFill>
        <p:spPr>
          <a:xfrm>
            <a:off x="9930384" y="0"/>
            <a:ext cx="1132919" cy="1162050"/>
          </a:xfrm>
          <a:prstGeom prst="rect">
            <a:avLst/>
          </a:prstGeom>
          <a:noFill/>
          <a:ln>
            <a:noFill/>
          </a:ln>
        </p:spPr>
      </p:pic>
      <p:sp>
        <p:nvSpPr>
          <p:cNvPr id="210" name="Google Shape;210;p25"/>
          <p:cNvSpPr txBox="1"/>
          <p:nvPr/>
        </p:nvSpPr>
        <p:spPr>
          <a:xfrm>
            <a:off x="286500" y="1215000"/>
            <a:ext cx="11460000" cy="52980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1000"/>
              </a:spcBef>
              <a:spcAft>
                <a:spcPts val="0"/>
              </a:spcAft>
              <a:buClr>
                <a:srgbClr val="000000"/>
              </a:buClr>
              <a:buSzPts val="2400"/>
              <a:buFont typeface="Arial"/>
              <a:buNone/>
            </a:pPr>
            <a:r>
              <a:rPr lang="es-ES" sz="2400" b="1" i="1" u="none" strike="noStrike" cap="none">
                <a:solidFill>
                  <a:srgbClr val="000000"/>
                </a:solidFill>
                <a:latin typeface="Calibri"/>
                <a:ea typeface="Calibri"/>
                <a:cs typeface="Calibri"/>
                <a:sym typeface="Calibri"/>
              </a:rPr>
              <a:t>Masculino  45 años.</a:t>
            </a:r>
            <a:endParaRPr sz="2400" b="1" i="1" u="none" strike="noStrike" cap="none">
              <a:solidFill>
                <a:srgbClr val="000000"/>
              </a:solidFill>
              <a:latin typeface="Calibri"/>
              <a:ea typeface="Calibri"/>
              <a:cs typeface="Calibri"/>
              <a:sym typeface="Calibri"/>
            </a:endParaRPr>
          </a:p>
          <a:p>
            <a:pPr marL="0" marR="0" lvl="0" indent="0" algn="ctr" rtl="0">
              <a:lnSpc>
                <a:spcPct val="90000"/>
              </a:lnSpc>
              <a:spcBef>
                <a:spcPts val="1000"/>
              </a:spcBef>
              <a:spcAft>
                <a:spcPts val="0"/>
              </a:spcAft>
              <a:buClr>
                <a:srgbClr val="000000"/>
              </a:buClr>
              <a:buSzPts val="2300"/>
              <a:buFont typeface="Arial"/>
              <a:buNone/>
            </a:pPr>
            <a:r>
              <a:rPr lang="es-ES" sz="2300" b="0" i="0" u="none" strike="noStrike" cap="none">
                <a:solidFill>
                  <a:srgbClr val="000000"/>
                </a:solidFill>
                <a:latin typeface="Calibri"/>
                <a:ea typeface="Calibri"/>
                <a:cs typeface="Calibri"/>
                <a:sym typeface="Calibri"/>
              </a:rPr>
              <a:t> </a:t>
            </a:r>
            <a:r>
              <a:rPr lang="es-ES" sz="2100" b="1" i="0" u="none" strike="noStrike" cap="none">
                <a:solidFill>
                  <a:srgbClr val="000000"/>
                </a:solidFill>
                <a:latin typeface="Calibri"/>
                <a:ea typeface="Calibri"/>
                <a:cs typeface="Calibri"/>
                <a:sym typeface="Calibri"/>
              </a:rPr>
              <a:t>Dx:</a:t>
            </a:r>
            <a:r>
              <a:rPr lang="es-ES" sz="2100" b="1" i="1" u="none" strike="noStrike" cap="none">
                <a:solidFill>
                  <a:srgbClr val="000000"/>
                </a:solidFill>
                <a:latin typeface="Calibri"/>
                <a:ea typeface="Calibri"/>
                <a:cs typeface="Calibri"/>
                <a:sym typeface="Calibri"/>
              </a:rPr>
              <a:t> Neumonía bilateral por Sars Cov 2- SDRA.</a:t>
            </a:r>
            <a:endParaRPr sz="2100" b="1" i="1" u="none" strike="noStrike" cap="none">
              <a:solidFill>
                <a:srgbClr val="000000"/>
              </a:solidFill>
              <a:latin typeface="Calibri"/>
              <a:ea typeface="Calibri"/>
              <a:cs typeface="Calibri"/>
              <a:sym typeface="Calibri"/>
            </a:endParaRPr>
          </a:p>
          <a:p>
            <a:pPr marL="0" marR="0" lvl="0" indent="0" algn="l" rtl="0">
              <a:lnSpc>
                <a:spcPct val="90000"/>
              </a:lnSpc>
              <a:spcBef>
                <a:spcPts val="1000"/>
              </a:spcBef>
              <a:spcAft>
                <a:spcPts val="0"/>
              </a:spcAft>
              <a:buClr>
                <a:srgbClr val="000000"/>
              </a:buClr>
              <a:buSzPts val="1900"/>
              <a:buFont typeface="Arial"/>
              <a:buNone/>
            </a:pPr>
            <a:r>
              <a:rPr lang="es-ES" sz="1900" b="1" i="0" u="none" strike="noStrike" cap="none">
                <a:solidFill>
                  <a:srgbClr val="000000"/>
                </a:solidFill>
                <a:latin typeface="Calibri"/>
                <a:ea typeface="Calibri"/>
                <a:cs typeface="Calibri"/>
                <a:sym typeface="Calibri"/>
              </a:rPr>
              <a:t>5/6/21</a:t>
            </a:r>
            <a:r>
              <a:rPr lang="es-ES" sz="1900" b="0" i="0" u="none" strike="noStrike" cap="none">
                <a:solidFill>
                  <a:srgbClr val="000000"/>
                </a:solidFill>
                <a:latin typeface="Calibri"/>
                <a:ea typeface="Calibri"/>
                <a:cs typeface="Calibri"/>
                <a:sym typeface="Calibri"/>
              </a:rPr>
              <a:t> Ingresa Servicio de Cuidados Progresivos. Iot/Arm + 1er ciclo prono (72h). </a:t>
            </a:r>
            <a:endParaRPr sz="1900" b="0" i="0" u="none" strike="noStrike" cap="none">
              <a:solidFill>
                <a:srgbClr val="000000"/>
              </a:solidFill>
              <a:latin typeface="Calibri"/>
              <a:ea typeface="Calibri"/>
              <a:cs typeface="Calibri"/>
              <a:sym typeface="Calibri"/>
            </a:endParaRPr>
          </a:p>
          <a:p>
            <a:pPr marL="0" marR="0" lvl="0" indent="0" algn="l" rtl="0">
              <a:lnSpc>
                <a:spcPct val="90000"/>
              </a:lnSpc>
              <a:spcBef>
                <a:spcPts val="1000"/>
              </a:spcBef>
              <a:spcAft>
                <a:spcPts val="0"/>
              </a:spcAft>
              <a:buClr>
                <a:srgbClr val="000000"/>
              </a:buClr>
              <a:buSzPts val="1900"/>
              <a:buFont typeface="Arial"/>
              <a:buNone/>
            </a:pPr>
            <a:r>
              <a:rPr lang="es-ES" sz="1900" b="1" i="0" u="none" strike="noStrike" cap="none">
                <a:solidFill>
                  <a:srgbClr val="000000"/>
                </a:solidFill>
                <a:latin typeface="Calibri"/>
                <a:ea typeface="Calibri"/>
                <a:cs typeface="Calibri"/>
                <a:sym typeface="Calibri"/>
              </a:rPr>
              <a:t>8/6</a:t>
            </a:r>
            <a:r>
              <a:rPr lang="es-ES" sz="1900" b="0" i="0" u="none" strike="noStrike" cap="none">
                <a:solidFill>
                  <a:srgbClr val="000000"/>
                </a:solidFill>
                <a:latin typeface="Calibri"/>
                <a:ea typeface="Calibri"/>
                <a:cs typeface="Calibri"/>
                <a:sym typeface="Calibri"/>
              </a:rPr>
              <a:t> Ingreso a UTI.</a:t>
            </a:r>
            <a:endParaRPr sz="1900" b="0" i="0" u="none" strike="noStrike" cap="none">
              <a:solidFill>
                <a:srgbClr val="000000"/>
              </a:solidFill>
              <a:latin typeface="Calibri"/>
              <a:ea typeface="Calibri"/>
              <a:cs typeface="Calibri"/>
              <a:sym typeface="Calibri"/>
            </a:endParaRPr>
          </a:p>
          <a:p>
            <a:pPr marL="0" marR="0" lvl="0" indent="0" algn="l" rtl="0">
              <a:lnSpc>
                <a:spcPct val="90000"/>
              </a:lnSpc>
              <a:spcBef>
                <a:spcPts val="1000"/>
              </a:spcBef>
              <a:spcAft>
                <a:spcPts val="0"/>
              </a:spcAft>
              <a:buClr>
                <a:srgbClr val="000000"/>
              </a:buClr>
              <a:buSzPts val="1900"/>
              <a:buFont typeface="Arial"/>
              <a:buNone/>
            </a:pPr>
            <a:r>
              <a:rPr lang="es-ES" sz="1900" b="1" i="0" u="none" strike="noStrike" cap="none">
                <a:solidFill>
                  <a:srgbClr val="000000"/>
                </a:solidFill>
                <a:latin typeface="Arial"/>
                <a:ea typeface="Arial"/>
                <a:cs typeface="Arial"/>
                <a:sym typeface="Arial"/>
              </a:rPr>
              <a:t>Realiza 6 ciclos de prono.</a:t>
            </a:r>
            <a:endParaRPr sz="1900" b="1" i="0" u="none" strike="noStrike" cap="none">
              <a:solidFill>
                <a:srgbClr val="000000"/>
              </a:solidFill>
              <a:latin typeface="Calibri"/>
              <a:ea typeface="Calibri"/>
              <a:cs typeface="Calibri"/>
              <a:sym typeface="Calibri"/>
            </a:endParaRPr>
          </a:p>
          <a:p>
            <a:pPr marL="0" marR="0" lvl="0" indent="0" algn="l" rtl="0">
              <a:lnSpc>
                <a:spcPct val="90000"/>
              </a:lnSpc>
              <a:spcBef>
                <a:spcPts val="1000"/>
              </a:spcBef>
              <a:spcAft>
                <a:spcPts val="0"/>
              </a:spcAft>
              <a:buClr>
                <a:srgbClr val="000000"/>
              </a:buClr>
              <a:buSzPts val="1900"/>
              <a:buFont typeface="Arial"/>
              <a:buNone/>
            </a:pPr>
            <a:r>
              <a:rPr lang="es-ES" sz="1900" b="1" i="0" u="none" strike="noStrike" cap="none">
                <a:solidFill>
                  <a:srgbClr val="000000"/>
                </a:solidFill>
                <a:latin typeface="Calibri"/>
                <a:ea typeface="Calibri"/>
                <a:cs typeface="Calibri"/>
                <a:sym typeface="Calibri"/>
              </a:rPr>
              <a:t>6/7 TQT Percutánea Tracoe n°8</a:t>
            </a:r>
            <a:r>
              <a:rPr lang="es-ES" sz="1900" b="0" i="0" u="none" strike="noStrike" cap="none">
                <a:solidFill>
                  <a:srgbClr val="000000"/>
                </a:solidFill>
                <a:latin typeface="Calibri"/>
                <a:ea typeface="Calibri"/>
                <a:cs typeface="Calibri"/>
                <a:sym typeface="Calibri"/>
              </a:rPr>
              <a:t> ( endocanula+balón+Psg).</a:t>
            </a:r>
            <a:endParaRPr sz="1900" b="0" i="0" u="none" strike="noStrike" cap="none">
              <a:solidFill>
                <a:srgbClr val="000000"/>
              </a:solidFill>
              <a:latin typeface="Calibri"/>
              <a:ea typeface="Calibri"/>
              <a:cs typeface="Calibri"/>
              <a:sym typeface="Calibri"/>
            </a:endParaRPr>
          </a:p>
          <a:p>
            <a:pPr marL="0" marR="0" lvl="0" indent="0" algn="l" rtl="0">
              <a:lnSpc>
                <a:spcPct val="90000"/>
              </a:lnSpc>
              <a:spcBef>
                <a:spcPts val="1000"/>
              </a:spcBef>
              <a:spcAft>
                <a:spcPts val="0"/>
              </a:spcAft>
              <a:buClr>
                <a:srgbClr val="000000"/>
              </a:buClr>
              <a:buSzPts val="1900"/>
              <a:buFont typeface="Arial"/>
              <a:buNone/>
            </a:pPr>
            <a:r>
              <a:rPr lang="es-ES" sz="1900" b="1" i="0" u="none" strike="noStrike" cap="none">
                <a:solidFill>
                  <a:srgbClr val="000000"/>
                </a:solidFill>
                <a:latin typeface="Calibri"/>
                <a:ea typeface="Calibri"/>
                <a:cs typeface="Calibri"/>
                <a:sym typeface="Calibri"/>
              </a:rPr>
              <a:t>7/7</a:t>
            </a:r>
            <a:r>
              <a:rPr lang="es-ES" sz="1900" b="0" i="0" u="none" strike="noStrike" cap="none">
                <a:solidFill>
                  <a:srgbClr val="000000"/>
                </a:solidFill>
                <a:latin typeface="Calibri"/>
                <a:ea typeface="Calibri"/>
                <a:cs typeface="Calibri"/>
                <a:sym typeface="Calibri"/>
              </a:rPr>
              <a:t> Comienza periodos PSV.</a:t>
            </a:r>
            <a:endParaRPr sz="1900" b="0" i="0" u="none" strike="noStrike" cap="none">
              <a:solidFill>
                <a:srgbClr val="000000"/>
              </a:solidFill>
              <a:latin typeface="Calibri"/>
              <a:ea typeface="Calibri"/>
              <a:cs typeface="Calibri"/>
              <a:sym typeface="Calibri"/>
            </a:endParaRPr>
          </a:p>
          <a:p>
            <a:pPr marL="0" marR="0" lvl="0" indent="0" algn="l" rtl="0">
              <a:lnSpc>
                <a:spcPct val="90000"/>
              </a:lnSpc>
              <a:spcBef>
                <a:spcPts val="1000"/>
              </a:spcBef>
              <a:spcAft>
                <a:spcPts val="0"/>
              </a:spcAft>
              <a:buClr>
                <a:srgbClr val="000000"/>
              </a:buClr>
              <a:buSzPts val="1900"/>
              <a:buFont typeface="Arial"/>
              <a:buNone/>
            </a:pPr>
            <a:r>
              <a:rPr lang="es-ES" sz="1900" b="1" i="0" u="none" strike="noStrike" cap="none">
                <a:solidFill>
                  <a:srgbClr val="000000"/>
                </a:solidFill>
                <a:latin typeface="Calibri"/>
                <a:ea typeface="Calibri"/>
                <a:cs typeface="Calibri"/>
                <a:sym typeface="Calibri"/>
              </a:rPr>
              <a:t>11/7</a:t>
            </a:r>
            <a:r>
              <a:rPr lang="es-ES" sz="1900" b="0" i="0" u="none" strike="noStrike" cap="none">
                <a:solidFill>
                  <a:srgbClr val="000000"/>
                </a:solidFill>
                <a:latin typeface="Calibri"/>
                <a:ea typeface="Calibri"/>
                <a:cs typeface="Calibri"/>
                <a:sym typeface="Calibri"/>
              </a:rPr>
              <a:t> TQT-T 02 </a:t>
            </a:r>
            <a:r>
              <a:rPr lang="es-ES" sz="1900">
                <a:latin typeface="Calibri"/>
                <a:ea typeface="Calibri"/>
                <a:cs typeface="Calibri"/>
                <a:sym typeface="Calibri"/>
              </a:rPr>
              <a:t>Suplementario</a:t>
            </a:r>
            <a:r>
              <a:rPr lang="es-ES" sz="1900" b="0" i="0" u="none" strike="noStrike" cap="none">
                <a:solidFill>
                  <a:srgbClr val="000000"/>
                </a:solidFill>
                <a:latin typeface="Calibri"/>
                <a:ea typeface="Calibri"/>
                <a:cs typeface="Calibri"/>
                <a:sym typeface="Calibri"/>
              </a:rPr>
              <a:t> Entrenamiento de Praxias </a:t>
            </a:r>
            <a:r>
              <a:rPr lang="es-ES" sz="1900">
                <a:latin typeface="Calibri"/>
                <a:ea typeface="Calibri"/>
                <a:cs typeface="Calibri"/>
                <a:sym typeface="Calibri"/>
              </a:rPr>
              <a:t>Facio Bucolinguales</a:t>
            </a:r>
            <a:r>
              <a:rPr lang="es-ES" sz="1900" b="0" i="0" u="none" strike="noStrike" cap="none">
                <a:solidFill>
                  <a:srgbClr val="000000"/>
                </a:solidFill>
                <a:latin typeface="Calibri"/>
                <a:ea typeface="Calibri"/>
                <a:cs typeface="Calibri"/>
                <a:sym typeface="Calibri"/>
              </a:rPr>
              <a:t>.</a:t>
            </a:r>
            <a:endParaRPr sz="1900" b="0" i="0" u="none" strike="noStrike" cap="none">
              <a:solidFill>
                <a:srgbClr val="000000"/>
              </a:solidFill>
              <a:latin typeface="Calibri"/>
              <a:ea typeface="Calibri"/>
              <a:cs typeface="Calibri"/>
              <a:sym typeface="Calibri"/>
            </a:endParaRPr>
          </a:p>
          <a:p>
            <a:pPr marL="0" marR="0" lvl="0" indent="0" algn="l" rtl="0">
              <a:lnSpc>
                <a:spcPct val="90000"/>
              </a:lnSpc>
              <a:spcBef>
                <a:spcPts val="1000"/>
              </a:spcBef>
              <a:spcAft>
                <a:spcPts val="0"/>
              </a:spcAft>
              <a:buClr>
                <a:srgbClr val="000000"/>
              </a:buClr>
              <a:buSzPts val="1900"/>
              <a:buFont typeface="Arial"/>
              <a:buNone/>
            </a:pPr>
            <a:r>
              <a:rPr lang="es-ES" sz="1900" b="1" i="0" u="none" strike="noStrike" cap="none">
                <a:solidFill>
                  <a:srgbClr val="000000"/>
                </a:solidFill>
                <a:latin typeface="Calibri"/>
                <a:ea typeface="Calibri"/>
                <a:cs typeface="Calibri"/>
                <a:sym typeface="Calibri"/>
              </a:rPr>
              <a:t>16/7</a:t>
            </a:r>
            <a:r>
              <a:rPr lang="es-ES" sz="1900" b="0" i="0" u="none" strike="noStrike" cap="none">
                <a:solidFill>
                  <a:srgbClr val="000000"/>
                </a:solidFill>
                <a:latin typeface="Calibri"/>
                <a:ea typeface="Calibri"/>
                <a:cs typeface="Calibri"/>
                <a:sym typeface="Calibri"/>
              </a:rPr>
              <a:t> TQT-T 48hs - </a:t>
            </a:r>
            <a:r>
              <a:rPr lang="es-ES" sz="1900" b="1" i="0" u="none" strike="noStrike" cap="none">
                <a:solidFill>
                  <a:srgbClr val="000000"/>
                </a:solidFill>
                <a:latin typeface="Calibri"/>
                <a:ea typeface="Calibri"/>
                <a:cs typeface="Calibri"/>
                <a:sym typeface="Calibri"/>
              </a:rPr>
              <a:t>Blue test + </a:t>
            </a:r>
            <a:r>
              <a:rPr lang="es-ES" sz="1900" b="0" i="0" u="none" strike="noStrike" cap="none">
                <a:solidFill>
                  <a:srgbClr val="000000"/>
                </a:solidFill>
                <a:latin typeface="Calibri"/>
                <a:ea typeface="Calibri"/>
                <a:cs typeface="Calibri"/>
                <a:sym typeface="Calibri"/>
              </a:rPr>
              <a:t>.</a:t>
            </a:r>
            <a:endParaRPr sz="1900" b="0" i="0" u="none" strike="noStrike" cap="none">
              <a:solidFill>
                <a:srgbClr val="000000"/>
              </a:solidFill>
              <a:latin typeface="Calibri"/>
              <a:ea typeface="Calibri"/>
              <a:cs typeface="Calibri"/>
              <a:sym typeface="Calibri"/>
            </a:endParaRPr>
          </a:p>
          <a:p>
            <a:pPr marL="0" marR="0" lvl="0" indent="0" algn="l" rtl="0">
              <a:lnSpc>
                <a:spcPct val="90000"/>
              </a:lnSpc>
              <a:spcBef>
                <a:spcPts val="1000"/>
              </a:spcBef>
              <a:spcAft>
                <a:spcPts val="0"/>
              </a:spcAft>
              <a:buClr>
                <a:srgbClr val="000000"/>
              </a:buClr>
              <a:buSzPts val="1900"/>
              <a:buFont typeface="Arial"/>
              <a:buNone/>
            </a:pPr>
            <a:r>
              <a:rPr lang="es-ES" sz="1900" b="1" i="0" u="none" strike="noStrike" cap="none">
                <a:solidFill>
                  <a:srgbClr val="000000"/>
                </a:solidFill>
                <a:latin typeface="Calibri"/>
                <a:ea typeface="Calibri"/>
                <a:cs typeface="Calibri"/>
                <a:sym typeface="Calibri"/>
              </a:rPr>
              <a:t>17/7</a:t>
            </a:r>
            <a:r>
              <a:rPr lang="es-ES" sz="1900" b="0" i="0" u="none" strike="noStrike" cap="none">
                <a:solidFill>
                  <a:srgbClr val="000000"/>
                </a:solidFill>
                <a:latin typeface="Calibri"/>
                <a:ea typeface="Calibri"/>
                <a:cs typeface="Calibri"/>
                <a:sym typeface="Calibri"/>
              </a:rPr>
              <a:t> Estimulación  con aire comprimido por PSG.</a:t>
            </a:r>
            <a:endParaRPr sz="1900" b="0" i="0" u="none" strike="noStrike" cap="none">
              <a:solidFill>
                <a:srgbClr val="000000"/>
              </a:solidFill>
              <a:latin typeface="Calibri"/>
              <a:ea typeface="Calibri"/>
              <a:cs typeface="Calibri"/>
              <a:sym typeface="Calibri"/>
            </a:endParaRPr>
          </a:p>
          <a:p>
            <a:pPr marL="0" marR="0" lvl="0" indent="0" algn="l" rtl="0">
              <a:lnSpc>
                <a:spcPct val="90000"/>
              </a:lnSpc>
              <a:spcBef>
                <a:spcPts val="1000"/>
              </a:spcBef>
              <a:spcAft>
                <a:spcPts val="0"/>
              </a:spcAft>
              <a:buClr>
                <a:srgbClr val="000000"/>
              </a:buClr>
              <a:buSzPts val="1900"/>
              <a:buFont typeface="Arial"/>
              <a:buNone/>
            </a:pPr>
            <a:r>
              <a:rPr lang="es-ES" sz="1900" b="1" i="0" u="none" strike="noStrike" cap="none">
                <a:solidFill>
                  <a:srgbClr val="000000"/>
                </a:solidFill>
                <a:latin typeface="Calibri"/>
                <a:ea typeface="Calibri"/>
                <a:cs typeface="Calibri"/>
                <a:sym typeface="Calibri"/>
              </a:rPr>
              <a:t>20/7</a:t>
            </a:r>
            <a:r>
              <a:rPr lang="es-ES" sz="1900" b="0" i="0" u="none" strike="noStrike" cap="none">
                <a:solidFill>
                  <a:srgbClr val="000000"/>
                </a:solidFill>
                <a:latin typeface="Calibri"/>
                <a:ea typeface="Calibri"/>
                <a:cs typeface="Calibri"/>
                <a:sym typeface="Calibri"/>
              </a:rPr>
              <a:t> Blue test – , periodos de Tqt/t cánula ocluida.</a:t>
            </a:r>
            <a:endParaRPr sz="1900" b="0" i="0" u="none" strike="noStrike" cap="none">
              <a:solidFill>
                <a:srgbClr val="000000"/>
              </a:solidFill>
              <a:latin typeface="Calibri"/>
              <a:ea typeface="Calibri"/>
              <a:cs typeface="Calibri"/>
              <a:sym typeface="Calibri"/>
            </a:endParaRPr>
          </a:p>
          <a:p>
            <a:pPr marL="0" marR="0" lvl="0" indent="0" algn="l" rtl="0">
              <a:lnSpc>
                <a:spcPct val="90000"/>
              </a:lnSpc>
              <a:spcBef>
                <a:spcPts val="1000"/>
              </a:spcBef>
              <a:spcAft>
                <a:spcPts val="0"/>
              </a:spcAft>
              <a:buClr>
                <a:srgbClr val="000000"/>
              </a:buClr>
              <a:buSzPts val="1900"/>
              <a:buFont typeface="Arial"/>
              <a:buNone/>
            </a:pPr>
            <a:r>
              <a:rPr lang="es-ES" sz="1900" b="1" i="0" u="none" strike="noStrike" cap="none">
                <a:solidFill>
                  <a:srgbClr val="000000"/>
                </a:solidFill>
                <a:latin typeface="Calibri"/>
                <a:ea typeface="Calibri"/>
                <a:cs typeface="Calibri"/>
                <a:sym typeface="Calibri"/>
              </a:rPr>
              <a:t>22/7</a:t>
            </a:r>
            <a:r>
              <a:rPr lang="es-ES" sz="1900" b="0" i="0" u="none" strike="noStrike" cap="none">
                <a:solidFill>
                  <a:srgbClr val="000000"/>
                </a:solidFill>
                <a:latin typeface="Calibri"/>
                <a:ea typeface="Calibri"/>
                <a:cs typeface="Calibri"/>
                <a:sym typeface="Calibri"/>
              </a:rPr>
              <a:t> 1eras 24 hs Tqt/t Cánula ocluida. Tolerancia semisólidos + líquidos.</a:t>
            </a:r>
            <a:endParaRPr sz="1900" b="0" i="0" u="none" strike="noStrike" cap="none">
              <a:solidFill>
                <a:srgbClr val="000000"/>
              </a:solidFill>
              <a:latin typeface="Calibri"/>
              <a:ea typeface="Calibri"/>
              <a:cs typeface="Calibri"/>
              <a:sym typeface="Calibri"/>
            </a:endParaRPr>
          </a:p>
          <a:p>
            <a:pPr marL="0" marR="0" lvl="0" indent="0" algn="l" rtl="0">
              <a:lnSpc>
                <a:spcPct val="90000"/>
              </a:lnSpc>
              <a:spcBef>
                <a:spcPts val="1000"/>
              </a:spcBef>
              <a:spcAft>
                <a:spcPts val="0"/>
              </a:spcAft>
              <a:buClr>
                <a:srgbClr val="000000"/>
              </a:buClr>
              <a:buSzPts val="1900"/>
              <a:buFont typeface="Arial"/>
              <a:buNone/>
            </a:pPr>
            <a:r>
              <a:rPr lang="es-ES" sz="1900" b="1" i="0" u="none" strike="noStrike" cap="none">
                <a:solidFill>
                  <a:srgbClr val="000000"/>
                </a:solidFill>
                <a:latin typeface="Calibri"/>
                <a:ea typeface="Calibri"/>
                <a:cs typeface="Calibri"/>
                <a:sym typeface="Calibri"/>
              </a:rPr>
              <a:t>23/7</a:t>
            </a:r>
            <a:r>
              <a:rPr lang="es-ES" sz="1900" b="0" i="0" u="none" strike="noStrike" cap="none">
                <a:solidFill>
                  <a:srgbClr val="000000"/>
                </a:solidFill>
                <a:latin typeface="Calibri"/>
                <a:ea typeface="Calibri"/>
                <a:cs typeface="Calibri"/>
                <a:sym typeface="Calibri"/>
              </a:rPr>
              <a:t> Paciente Gcs 15/15 en VE Tqt/t cánula ocluida + 48hs.Tolerancia semisólidos + líquidos. </a:t>
            </a:r>
            <a:r>
              <a:rPr lang="es-ES" sz="1900" b="1" i="0" u="none" strike="noStrike" cap="none">
                <a:solidFill>
                  <a:srgbClr val="000000"/>
                </a:solidFill>
                <a:latin typeface="Calibri"/>
                <a:ea typeface="Calibri"/>
                <a:cs typeface="Calibri"/>
                <a:sym typeface="Calibri"/>
              </a:rPr>
              <a:t>DECANULACIÓN.</a:t>
            </a:r>
            <a:r>
              <a:rPr lang="es-ES" sz="2100" b="1" i="0" u="none" strike="noStrike" cap="none">
                <a:solidFill>
                  <a:srgbClr val="000000"/>
                </a:solidFill>
                <a:latin typeface="Calibri"/>
                <a:ea typeface="Calibri"/>
                <a:cs typeface="Calibri"/>
                <a:sym typeface="Calibri"/>
              </a:rPr>
              <a:t> </a:t>
            </a:r>
            <a:endParaRPr sz="2100" b="1" i="0" u="none" strike="noStrike" cap="none">
              <a:solidFill>
                <a:srgbClr val="000000"/>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gf93979b3c9_1_4"/>
          <p:cNvSpPr/>
          <p:nvPr/>
        </p:nvSpPr>
        <p:spPr>
          <a:xfrm>
            <a:off x="950976" y="0"/>
            <a:ext cx="10378500" cy="1215000"/>
          </a:xfrm>
          <a:prstGeom prst="rect">
            <a:avLst/>
          </a:prstGeom>
          <a:solidFill>
            <a:srgbClr val="2F549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217" name="Google Shape;217;gf93979b3c9_1_4"/>
          <p:cNvSpPr txBox="1"/>
          <p:nvPr/>
        </p:nvSpPr>
        <p:spPr>
          <a:xfrm>
            <a:off x="2357400" y="79"/>
            <a:ext cx="7207200" cy="1161900"/>
          </a:xfrm>
          <a:prstGeom prst="rect">
            <a:avLst/>
          </a:prstGeom>
          <a:noFill/>
          <a:ln>
            <a:noFill/>
          </a:ln>
        </p:spPr>
        <p:txBody>
          <a:bodyPr spcFirstLastPara="1" wrap="square" lIns="91425" tIns="45700" rIns="91425" bIns="45700" anchor="b" anchorCtr="0">
            <a:noAutofit/>
          </a:bodyPr>
          <a:lstStyle/>
          <a:p>
            <a:pPr marL="0" marR="0" lvl="0" indent="0" algn="ctr" rtl="0">
              <a:lnSpc>
                <a:spcPct val="90000"/>
              </a:lnSpc>
              <a:spcBef>
                <a:spcPts val="0"/>
              </a:spcBef>
              <a:spcAft>
                <a:spcPts val="0"/>
              </a:spcAft>
              <a:buClr>
                <a:srgbClr val="000000"/>
              </a:buClr>
              <a:buSzPts val="3600"/>
              <a:buFont typeface="Arial"/>
              <a:buNone/>
            </a:pPr>
            <a:r>
              <a:rPr lang="es-ES" sz="4000" b="0" i="0" u="none" strike="noStrike" cap="none">
                <a:solidFill>
                  <a:srgbClr val="E7E6E6"/>
                </a:solidFill>
                <a:latin typeface="Arial"/>
                <a:ea typeface="Arial"/>
                <a:cs typeface="Arial"/>
                <a:sym typeface="Arial"/>
              </a:rPr>
              <a:t>Casos clínico paciente IOT</a:t>
            </a:r>
            <a:endParaRPr sz="3600" b="0" i="1" u="none" strike="noStrike" cap="none">
              <a:solidFill>
                <a:srgbClr val="E7E6E6"/>
              </a:solidFill>
              <a:latin typeface="Arial"/>
              <a:ea typeface="Arial"/>
              <a:cs typeface="Arial"/>
              <a:sym typeface="Arial"/>
            </a:endParaRPr>
          </a:p>
        </p:txBody>
      </p:sp>
      <p:pic>
        <p:nvPicPr>
          <p:cNvPr id="218" name="Google Shape;218;gf93979b3c9_1_4"/>
          <p:cNvPicPr preferRelativeResize="0"/>
          <p:nvPr/>
        </p:nvPicPr>
        <p:blipFill rotWithShape="1">
          <a:blip r:embed="rId3">
            <a:alphaModFix/>
          </a:blip>
          <a:srcRect r="79349"/>
          <a:stretch/>
        </p:blipFill>
        <p:spPr>
          <a:xfrm>
            <a:off x="9930384" y="0"/>
            <a:ext cx="1132919" cy="1162050"/>
          </a:xfrm>
          <a:prstGeom prst="rect">
            <a:avLst/>
          </a:prstGeom>
          <a:noFill/>
          <a:ln>
            <a:noFill/>
          </a:ln>
        </p:spPr>
      </p:pic>
      <p:sp>
        <p:nvSpPr>
          <p:cNvPr id="219" name="Google Shape;219;gf93979b3c9_1_4"/>
          <p:cNvSpPr txBox="1"/>
          <p:nvPr/>
        </p:nvSpPr>
        <p:spPr>
          <a:xfrm>
            <a:off x="286500" y="1215000"/>
            <a:ext cx="11692500" cy="59424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1000"/>
              </a:spcBef>
              <a:spcAft>
                <a:spcPts val="0"/>
              </a:spcAft>
              <a:buClr>
                <a:srgbClr val="000000"/>
              </a:buClr>
              <a:buSzPts val="2400"/>
              <a:buFont typeface="Arial"/>
              <a:buNone/>
            </a:pPr>
            <a:r>
              <a:rPr lang="es-ES" sz="2400" b="1" i="1" u="none" strike="noStrike" cap="none">
                <a:solidFill>
                  <a:srgbClr val="000000"/>
                </a:solidFill>
                <a:latin typeface="Calibri"/>
                <a:ea typeface="Calibri"/>
                <a:cs typeface="Calibri"/>
                <a:sym typeface="Calibri"/>
              </a:rPr>
              <a:t>Masculino 46 años.</a:t>
            </a:r>
            <a:endParaRPr sz="2400" b="1" i="1" u="none" strike="noStrike" cap="none">
              <a:solidFill>
                <a:srgbClr val="000000"/>
              </a:solidFill>
              <a:latin typeface="Calibri"/>
              <a:ea typeface="Calibri"/>
              <a:cs typeface="Calibri"/>
              <a:sym typeface="Calibri"/>
            </a:endParaRPr>
          </a:p>
          <a:p>
            <a:pPr marL="0" marR="0" lvl="0" indent="0" algn="ctr" rtl="0">
              <a:lnSpc>
                <a:spcPct val="90000"/>
              </a:lnSpc>
              <a:spcBef>
                <a:spcPts val="1000"/>
              </a:spcBef>
              <a:spcAft>
                <a:spcPts val="0"/>
              </a:spcAft>
              <a:buClr>
                <a:srgbClr val="000000"/>
              </a:buClr>
              <a:buSzPts val="1100"/>
              <a:buFont typeface="Arial"/>
              <a:buNone/>
            </a:pPr>
            <a:r>
              <a:rPr lang="es-ES" sz="2200" b="1" i="1" u="none" strike="noStrike" cap="none">
                <a:solidFill>
                  <a:srgbClr val="000000"/>
                </a:solidFill>
                <a:latin typeface="Calibri"/>
                <a:ea typeface="Calibri"/>
                <a:cs typeface="Calibri"/>
                <a:sym typeface="Calibri"/>
              </a:rPr>
              <a:t> </a:t>
            </a:r>
            <a:r>
              <a:rPr lang="es-ES" sz="2100" b="1" i="1" u="none" strike="noStrike" cap="none">
                <a:solidFill>
                  <a:srgbClr val="000000"/>
                </a:solidFill>
                <a:latin typeface="Calibri"/>
                <a:ea typeface="Calibri"/>
                <a:cs typeface="Calibri"/>
                <a:sym typeface="Calibri"/>
              </a:rPr>
              <a:t>DX: Neumonía Bilateral SARS COV 2 - SDRA.</a:t>
            </a:r>
            <a:endParaRPr sz="2100" b="1" i="1" u="none" strike="noStrike" cap="none">
              <a:solidFill>
                <a:srgbClr val="000000"/>
              </a:solidFill>
              <a:latin typeface="Calibri"/>
              <a:ea typeface="Calibri"/>
              <a:cs typeface="Calibri"/>
              <a:sym typeface="Calibri"/>
            </a:endParaRPr>
          </a:p>
          <a:p>
            <a:pPr marL="0" marR="0" lvl="0" indent="0" algn="l" rtl="0">
              <a:lnSpc>
                <a:spcPct val="90000"/>
              </a:lnSpc>
              <a:spcBef>
                <a:spcPts val="1000"/>
              </a:spcBef>
              <a:spcAft>
                <a:spcPts val="0"/>
              </a:spcAft>
              <a:buClr>
                <a:srgbClr val="000000"/>
              </a:buClr>
              <a:buSzPts val="1100"/>
              <a:buFont typeface="Arial"/>
              <a:buNone/>
            </a:pPr>
            <a:r>
              <a:rPr lang="es-ES" sz="1800" b="1" i="0" u="none" strike="noStrike" cap="none">
                <a:solidFill>
                  <a:srgbClr val="000000"/>
                </a:solidFill>
                <a:latin typeface="Calibri"/>
                <a:ea typeface="Calibri"/>
                <a:cs typeface="Calibri"/>
                <a:sym typeface="Calibri"/>
              </a:rPr>
              <a:t>ANT: </a:t>
            </a:r>
            <a:r>
              <a:rPr lang="es-ES" sz="1800" b="0" i="0" u="none" strike="noStrike" cap="none">
                <a:solidFill>
                  <a:srgbClr val="000000"/>
                </a:solidFill>
                <a:latin typeface="Calibri"/>
                <a:ea typeface="Calibri"/>
                <a:cs typeface="Calibri"/>
                <a:sym typeface="Calibri"/>
              </a:rPr>
              <a:t>2016 Colecistectomía + Apendicectomía. 2019 Hernioplastia Umbilical.</a:t>
            </a:r>
            <a:endParaRPr sz="1800" b="0" i="0" u="none" strike="noStrike" cap="none">
              <a:solidFill>
                <a:srgbClr val="000000"/>
              </a:solidFill>
              <a:latin typeface="Calibri"/>
              <a:ea typeface="Calibri"/>
              <a:cs typeface="Calibri"/>
              <a:sym typeface="Calibri"/>
            </a:endParaRPr>
          </a:p>
          <a:p>
            <a:pPr marL="0" marR="0" lvl="0" indent="0" algn="l" rtl="0">
              <a:lnSpc>
                <a:spcPct val="90000"/>
              </a:lnSpc>
              <a:spcBef>
                <a:spcPts val="1000"/>
              </a:spcBef>
              <a:spcAft>
                <a:spcPts val="0"/>
              </a:spcAft>
              <a:buClr>
                <a:srgbClr val="000000"/>
              </a:buClr>
              <a:buSzPts val="1100"/>
              <a:buFont typeface="Arial"/>
              <a:buNone/>
            </a:pPr>
            <a:r>
              <a:rPr lang="es-ES" sz="1800" b="1" i="0" u="none" strike="noStrike" cap="none">
                <a:solidFill>
                  <a:srgbClr val="000000"/>
                </a:solidFill>
                <a:latin typeface="Calibri"/>
                <a:ea typeface="Calibri"/>
                <a:cs typeface="Calibri"/>
                <a:sym typeface="Calibri"/>
              </a:rPr>
              <a:t>1/7/21</a:t>
            </a:r>
            <a:r>
              <a:rPr lang="es-ES" sz="1800" b="0" i="0" u="none" strike="noStrike" cap="none">
                <a:solidFill>
                  <a:srgbClr val="000000"/>
                </a:solidFill>
                <a:latin typeface="Calibri"/>
                <a:ea typeface="Calibri"/>
                <a:cs typeface="Calibri"/>
                <a:sym typeface="Calibri"/>
              </a:rPr>
              <a:t> Ingresa a Guardia, Cuidados Progresivos. VE aporte O2 MR 15lts.</a:t>
            </a:r>
            <a:endParaRPr sz="1800" b="0" i="0" u="none" strike="noStrike" cap="none">
              <a:solidFill>
                <a:srgbClr val="000000"/>
              </a:solidFill>
              <a:latin typeface="Calibri"/>
              <a:ea typeface="Calibri"/>
              <a:cs typeface="Calibri"/>
              <a:sym typeface="Calibri"/>
            </a:endParaRPr>
          </a:p>
          <a:p>
            <a:pPr marL="0" marR="0" lvl="0" indent="0" algn="l" rtl="0">
              <a:lnSpc>
                <a:spcPct val="90000"/>
              </a:lnSpc>
              <a:spcBef>
                <a:spcPts val="1000"/>
              </a:spcBef>
              <a:spcAft>
                <a:spcPts val="0"/>
              </a:spcAft>
              <a:buClr>
                <a:srgbClr val="000000"/>
              </a:buClr>
              <a:buSzPts val="1100"/>
              <a:buFont typeface="Arial"/>
              <a:buNone/>
            </a:pPr>
            <a:r>
              <a:rPr lang="es-ES" sz="1800" b="1" i="0" u="none" strike="noStrike" cap="none">
                <a:solidFill>
                  <a:srgbClr val="000000"/>
                </a:solidFill>
                <a:latin typeface="Calibri"/>
                <a:ea typeface="Calibri"/>
                <a:cs typeface="Calibri"/>
                <a:sym typeface="Calibri"/>
              </a:rPr>
              <a:t>12/7</a:t>
            </a:r>
            <a:r>
              <a:rPr lang="es-ES" sz="1800" b="0" i="0" u="none" strike="noStrike" cap="none">
                <a:solidFill>
                  <a:srgbClr val="000000"/>
                </a:solidFill>
                <a:latin typeface="Calibri"/>
                <a:ea typeface="Calibri"/>
                <a:cs typeface="Calibri"/>
                <a:sym typeface="Calibri"/>
              </a:rPr>
              <a:t> UTI, CNAF + PRONO VIGIL.</a:t>
            </a:r>
            <a:endParaRPr sz="1800" b="0" i="0" u="none" strike="noStrike" cap="none">
              <a:solidFill>
                <a:srgbClr val="000000"/>
              </a:solidFill>
              <a:latin typeface="Calibri"/>
              <a:ea typeface="Calibri"/>
              <a:cs typeface="Calibri"/>
              <a:sym typeface="Calibri"/>
            </a:endParaRPr>
          </a:p>
          <a:p>
            <a:pPr marL="0" marR="0" lvl="0" indent="0" algn="l" rtl="0">
              <a:lnSpc>
                <a:spcPct val="90000"/>
              </a:lnSpc>
              <a:spcBef>
                <a:spcPts val="1000"/>
              </a:spcBef>
              <a:spcAft>
                <a:spcPts val="0"/>
              </a:spcAft>
              <a:buClr>
                <a:srgbClr val="000000"/>
              </a:buClr>
              <a:buSzPts val="1100"/>
              <a:buFont typeface="Arial"/>
              <a:buNone/>
            </a:pPr>
            <a:r>
              <a:rPr lang="es-ES" sz="1800" b="1" i="0" u="none" strike="noStrike" cap="none">
                <a:solidFill>
                  <a:srgbClr val="000000"/>
                </a:solidFill>
                <a:latin typeface="Calibri"/>
                <a:ea typeface="Calibri"/>
                <a:cs typeface="Calibri"/>
                <a:sym typeface="Calibri"/>
              </a:rPr>
              <a:t>16/7</a:t>
            </a:r>
            <a:r>
              <a:rPr lang="es-ES" sz="1800" b="0" i="0" u="none" strike="noStrike" cap="none">
                <a:solidFill>
                  <a:srgbClr val="000000"/>
                </a:solidFill>
                <a:latin typeface="Calibri"/>
                <a:ea typeface="Calibri"/>
                <a:cs typeface="Calibri"/>
                <a:sym typeface="Calibri"/>
              </a:rPr>
              <a:t> IOT/ARM + 1er ciclo prono(48hs).  Insuficiencia renal(diálisis) - Hmdi (Vasoactivos).</a:t>
            </a:r>
            <a:endParaRPr sz="1800" b="0" i="0" u="none" strike="noStrike" cap="none">
              <a:solidFill>
                <a:srgbClr val="000000"/>
              </a:solidFill>
              <a:latin typeface="Calibri"/>
              <a:ea typeface="Calibri"/>
              <a:cs typeface="Calibri"/>
              <a:sym typeface="Calibri"/>
            </a:endParaRPr>
          </a:p>
          <a:p>
            <a:pPr marL="0" marR="0" lvl="0" indent="0" algn="l" rtl="0">
              <a:lnSpc>
                <a:spcPct val="90000"/>
              </a:lnSpc>
              <a:spcBef>
                <a:spcPts val="1000"/>
              </a:spcBef>
              <a:spcAft>
                <a:spcPts val="0"/>
              </a:spcAft>
              <a:buClr>
                <a:srgbClr val="000000"/>
              </a:buClr>
              <a:buSzPts val="1100"/>
              <a:buFont typeface="Arial"/>
              <a:buNone/>
            </a:pPr>
            <a:r>
              <a:rPr lang="es-ES" sz="1800" b="1" i="0" u="none" strike="noStrike" cap="none">
                <a:solidFill>
                  <a:srgbClr val="000000"/>
                </a:solidFill>
                <a:latin typeface="Calibri"/>
                <a:ea typeface="Calibri"/>
                <a:cs typeface="Calibri"/>
                <a:sym typeface="Calibri"/>
              </a:rPr>
              <a:t>23/7</a:t>
            </a:r>
            <a:r>
              <a:rPr lang="es-ES" sz="1800" b="0" i="0" u="none" strike="noStrike" cap="none">
                <a:solidFill>
                  <a:srgbClr val="000000"/>
                </a:solidFill>
                <a:latin typeface="Calibri"/>
                <a:ea typeface="Calibri"/>
                <a:cs typeface="Calibri"/>
                <a:sym typeface="Calibri"/>
              </a:rPr>
              <a:t> Vacación de sedación. Inicio de Weaning. Periodos cortos de Psv.</a:t>
            </a:r>
            <a:endParaRPr sz="1800" b="0" i="0" u="none" strike="noStrike" cap="none">
              <a:solidFill>
                <a:srgbClr val="000000"/>
              </a:solidFill>
              <a:latin typeface="Calibri"/>
              <a:ea typeface="Calibri"/>
              <a:cs typeface="Calibri"/>
              <a:sym typeface="Calibri"/>
            </a:endParaRPr>
          </a:p>
          <a:p>
            <a:pPr marL="0" marR="0" lvl="0" indent="0" algn="l" rtl="0">
              <a:lnSpc>
                <a:spcPct val="90000"/>
              </a:lnSpc>
              <a:spcBef>
                <a:spcPts val="1000"/>
              </a:spcBef>
              <a:spcAft>
                <a:spcPts val="0"/>
              </a:spcAft>
              <a:buClr>
                <a:srgbClr val="000000"/>
              </a:buClr>
              <a:buSzPts val="1100"/>
              <a:buFont typeface="Arial"/>
              <a:buNone/>
            </a:pPr>
            <a:r>
              <a:rPr lang="es-ES" sz="1800" b="1" i="0" u="none" strike="noStrike" cap="none">
                <a:solidFill>
                  <a:srgbClr val="000000"/>
                </a:solidFill>
                <a:latin typeface="Calibri"/>
                <a:ea typeface="Calibri"/>
                <a:cs typeface="Calibri"/>
                <a:sym typeface="Calibri"/>
              </a:rPr>
              <a:t>27/7 </a:t>
            </a:r>
            <a:r>
              <a:rPr lang="es-ES" sz="1800" b="0" i="0" u="none" strike="noStrike" cap="none">
                <a:solidFill>
                  <a:srgbClr val="000000"/>
                </a:solidFill>
                <a:latin typeface="Calibri"/>
                <a:ea typeface="Calibri"/>
                <a:cs typeface="Calibri"/>
                <a:sym typeface="Calibri"/>
              </a:rPr>
              <a:t>Primeras 12hs de Psv.</a:t>
            </a:r>
            <a:endParaRPr sz="1800" b="0" i="0" u="none" strike="noStrike" cap="none">
              <a:solidFill>
                <a:srgbClr val="000000"/>
              </a:solidFill>
              <a:latin typeface="Calibri"/>
              <a:ea typeface="Calibri"/>
              <a:cs typeface="Calibri"/>
              <a:sym typeface="Calibri"/>
            </a:endParaRPr>
          </a:p>
          <a:p>
            <a:pPr marL="0" marR="0" lvl="0" indent="0" algn="l" rtl="0">
              <a:lnSpc>
                <a:spcPct val="90000"/>
              </a:lnSpc>
              <a:spcBef>
                <a:spcPts val="1000"/>
              </a:spcBef>
              <a:spcAft>
                <a:spcPts val="0"/>
              </a:spcAft>
              <a:buClr>
                <a:srgbClr val="000000"/>
              </a:buClr>
              <a:buSzPts val="1100"/>
              <a:buFont typeface="Arial"/>
              <a:buNone/>
            </a:pPr>
            <a:r>
              <a:rPr lang="es-ES" sz="1800" b="1" i="0" u="none" strike="noStrike" cap="none">
                <a:solidFill>
                  <a:srgbClr val="000000"/>
                </a:solidFill>
                <a:latin typeface="Calibri"/>
                <a:ea typeface="Calibri"/>
                <a:cs typeface="Calibri"/>
                <a:sym typeface="Calibri"/>
              </a:rPr>
              <a:t>29/7 Extubación.</a:t>
            </a:r>
            <a:endParaRPr sz="1800" b="1" i="0" u="none" strike="noStrike" cap="none">
              <a:solidFill>
                <a:srgbClr val="000000"/>
              </a:solidFill>
              <a:latin typeface="Calibri"/>
              <a:ea typeface="Calibri"/>
              <a:cs typeface="Calibri"/>
              <a:sym typeface="Calibri"/>
            </a:endParaRPr>
          </a:p>
          <a:p>
            <a:pPr marL="0" marR="0" lvl="0" indent="0" algn="l" rtl="0">
              <a:lnSpc>
                <a:spcPct val="90000"/>
              </a:lnSpc>
              <a:spcBef>
                <a:spcPts val="1000"/>
              </a:spcBef>
              <a:spcAft>
                <a:spcPts val="0"/>
              </a:spcAft>
              <a:buClr>
                <a:srgbClr val="000000"/>
              </a:buClr>
              <a:buSzPts val="1100"/>
              <a:buFont typeface="Arial"/>
              <a:buNone/>
            </a:pPr>
            <a:r>
              <a:rPr lang="es-ES" sz="1800" b="1" i="0" u="none" strike="noStrike" cap="none">
                <a:solidFill>
                  <a:srgbClr val="000000"/>
                </a:solidFill>
                <a:latin typeface="Calibri"/>
                <a:ea typeface="Calibri"/>
                <a:cs typeface="Calibri"/>
                <a:sym typeface="Calibri"/>
              </a:rPr>
              <a:t>30/7</a:t>
            </a:r>
            <a:r>
              <a:rPr lang="es-ES" sz="1800" b="0" i="0" u="none" strike="noStrike" cap="none">
                <a:solidFill>
                  <a:srgbClr val="000000"/>
                </a:solidFill>
                <a:latin typeface="Calibri"/>
                <a:ea typeface="Calibri"/>
                <a:cs typeface="Calibri"/>
                <a:sym typeface="Calibri"/>
              </a:rPr>
              <a:t> </a:t>
            </a:r>
            <a:r>
              <a:rPr lang="es-ES" sz="1800" b="1" i="0" u="none" strike="noStrike" cap="none">
                <a:solidFill>
                  <a:srgbClr val="000000"/>
                </a:solidFill>
                <a:latin typeface="Calibri"/>
                <a:ea typeface="Calibri"/>
                <a:cs typeface="Calibri"/>
                <a:sym typeface="Calibri"/>
              </a:rPr>
              <a:t>NO es posible prueba de deglución.</a:t>
            </a:r>
            <a:r>
              <a:rPr lang="es-ES" sz="1800" b="0" i="0" u="none" strike="noStrike" cap="none">
                <a:solidFill>
                  <a:srgbClr val="000000"/>
                </a:solidFill>
                <a:latin typeface="Calibri"/>
                <a:ea typeface="Calibri"/>
                <a:cs typeface="Calibri"/>
                <a:sym typeface="Calibri"/>
              </a:rPr>
              <a:t> AKM. Entrenamiento Praxias </a:t>
            </a:r>
            <a:r>
              <a:rPr lang="es-ES" sz="1800">
                <a:latin typeface="Calibri"/>
                <a:ea typeface="Calibri"/>
                <a:cs typeface="Calibri"/>
                <a:sym typeface="Calibri"/>
              </a:rPr>
              <a:t>Facio Bucolinguales</a:t>
            </a:r>
            <a:r>
              <a:rPr lang="es-ES" sz="1800" b="0" i="0" u="none" strike="noStrike" cap="none">
                <a:solidFill>
                  <a:srgbClr val="000000"/>
                </a:solidFill>
                <a:latin typeface="Calibri"/>
                <a:ea typeface="Calibri"/>
                <a:cs typeface="Calibri"/>
                <a:sym typeface="Calibri"/>
              </a:rPr>
              <a:t>.</a:t>
            </a:r>
            <a:endParaRPr sz="1800" b="0" i="0" u="none" strike="noStrike" cap="none">
              <a:solidFill>
                <a:srgbClr val="000000"/>
              </a:solidFill>
              <a:latin typeface="Calibri"/>
              <a:ea typeface="Calibri"/>
              <a:cs typeface="Calibri"/>
              <a:sym typeface="Calibri"/>
            </a:endParaRPr>
          </a:p>
          <a:p>
            <a:pPr marL="0" marR="0" lvl="0" indent="0" algn="l" rtl="0">
              <a:lnSpc>
                <a:spcPct val="90000"/>
              </a:lnSpc>
              <a:spcBef>
                <a:spcPts val="1000"/>
              </a:spcBef>
              <a:spcAft>
                <a:spcPts val="0"/>
              </a:spcAft>
              <a:buClr>
                <a:srgbClr val="000000"/>
              </a:buClr>
              <a:buSzPts val="1100"/>
              <a:buFont typeface="Arial"/>
              <a:buNone/>
            </a:pPr>
            <a:r>
              <a:rPr lang="es-ES" sz="1800" b="1" i="0" u="none" strike="noStrike" cap="none">
                <a:solidFill>
                  <a:srgbClr val="000000"/>
                </a:solidFill>
                <a:latin typeface="Calibri"/>
                <a:ea typeface="Calibri"/>
                <a:cs typeface="Calibri"/>
                <a:sym typeface="Calibri"/>
              </a:rPr>
              <a:t>2/8</a:t>
            </a:r>
            <a:r>
              <a:rPr lang="es-ES" sz="1800" b="0" i="0" u="none" strike="noStrike" cap="none">
                <a:solidFill>
                  <a:srgbClr val="000000"/>
                </a:solidFill>
                <a:latin typeface="Calibri"/>
                <a:ea typeface="Calibri"/>
                <a:cs typeface="Calibri"/>
                <a:sym typeface="Calibri"/>
              </a:rPr>
              <a:t> Prueba deglución +, tolerancia semisólidos.( 2-3 disparos x cuchara)</a:t>
            </a:r>
            <a:endParaRPr sz="1800" b="0" i="0" u="none" strike="noStrike" cap="none">
              <a:solidFill>
                <a:srgbClr val="000000"/>
              </a:solidFill>
              <a:latin typeface="Calibri"/>
              <a:ea typeface="Calibri"/>
              <a:cs typeface="Calibri"/>
              <a:sym typeface="Calibri"/>
            </a:endParaRPr>
          </a:p>
          <a:p>
            <a:pPr marL="0" marR="0" lvl="0" indent="0" algn="l" rtl="0">
              <a:lnSpc>
                <a:spcPct val="90000"/>
              </a:lnSpc>
              <a:spcBef>
                <a:spcPts val="1000"/>
              </a:spcBef>
              <a:spcAft>
                <a:spcPts val="0"/>
              </a:spcAft>
              <a:buClr>
                <a:srgbClr val="000000"/>
              </a:buClr>
              <a:buSzPts val="1100"/>
              <a:buFont typeface="Arial"/>
              <a:buNone/>
            </a:pPr>
            <a:r>
              <a:rPr lang="es-ES" sz="1800" b="1" i="0" u="none" strike="noStrike" cap="none">
                <a:solidFill>
                  <a:srgbClr val="000000"/>
                </a:solidFill>
                <a:latin typeface="Calibri"/>
                <a:ea typeface="Calibri"/>
                <a:cs typeface="Calibri"/>
                <a:sym typeface="Calibri"/>
              </a:rPr>
              <a:t>3/8</a:t>
            </a:r>
            <a:r>
              <a:rPr lang="es-ES" sz="1800" b="0" i="0" u="none" strike="noStrike" cap="none">
                <a:solidFill>
                  <a:srgbClr val="000000"/>
                </a:solidFill>
                <a:latin typeface="Calibri"/>
                <a:ea typeface="Calibri"/>
                <a:cs typeface="Calibri"/>
                <a:sym typeface="Calibri"/>
              </a:rPr>
              <a:t> Prueba deglución +, buena tolerancia semisólidos. Líquidos poca cantidad con asistencia.</a:t>
            </a:r>
            <a:endParaRPr sz="1800" b="0" i="0" u="none" strike="noStrike" cap="none">
              <a:solidFill>
                <a:srgbClr val="000000"/>
              </a:solidFill>
              <a:latin typeface="Calibri"/>
              <a:ea typeface="Calibri"/>
              <a:cs typeface="Calibri"/>
              <a:sym typeface="Calibri"/>
            </a:endParaRPr>
          </a:p>
          <a:p>
            <a:pPr marL="0" marR="0" lvl="0" indent="0" algn="l" rtl="0">
              <a:lnSpc>
                <a:spcPct val="90000"/>
              </a:lnSpc>
              <a:spcBef>
                <a:spcPts val="1000"/>
              </a:spcBef>
              <a:spcAft>
                <a:spcPts val="0"/>
              </a:spcAft>
              <a:buClr>
                <a:srgbClr val="000000"/>
              </a:buClr>
              <a:buSzPts val="1100"/>
              <a:buFont typeface="Arial"/>
              <a:buNone/>
            </a:pPr>
            <a:r>
              <a:rPr lang="es-ES" sz="1800" b="1" i="0" u="none" strike="noStrike" cap="none">
                <a:solidFill>
                  <a:srgbClr val="000000"/>
                </a:solidFill>
                <a:latin typeface="Calibri"/>
                <a:ea typeface="Calibri"/>
                <a:cs typeface="Calibri"/>
                <a:sym typeface="Calibri"/>
              </a:rPr>
              <a:t>5/8</a:t>
            </a:r>
            <a:r>
              <a:rPr lang="es-ES" sz="1800" b="0" i="0" u="none" strike="noStrike" cap="none">
                <a:solidFill>
                  <a:srgbClr val="000000"/>
                </a:solidFill>
                <a:latin typeface="Calibri"/>
                <a:ea typeface="Calibri"/>
                <a:cs typeface="Calibri"/>
                <a:sym typeface="Calibri"/>
              </a:rPr>
              <a:t> Prueba deglución +, buena tolerancia  semisólidos y líquidos.</a:t>
            </a:r>
            <a:endParaRPr sz="1800" b="0" i="0" u="none" strike="noStrike" cap="none">
              <a:solidFill>
                <a:srgbClr val="000000"/>
              </a:solidFill>
              <a:latin typeface="Calibri"/>
              <a:ea typeface="Calibri"/>
              <a:cs typeface="Calibri"/>
              <a:sym typeface="Calibri"/>
            </a:endParaRPr>
          </a:p>
          <a:p>
            <a:pPr marL="0" marR="0" lvl="0" indent="0" algn="l" rtl="0">
              <a:lnSpc>
                <a:spcPct val="90000"/>
              </a:lnSpc>
              <a:spcBef>
                <a:spcPts val="1000"/>
              </a:spcBef>
              <a:spcAft>
                <a:spcPts val="0"/>
              </a:spcAft>
              <a:buClr>
                <a:srgbClr val="000000"/>
              </a:buClr>
              <a:buSzPts val="1100"/>
              <a:buFont typeface="Arial"/>
              <a:buNone/>
            </a:pPr>
            <a:endParaRPr sz="1800" b="0" i="0" u="none" strike="noStrike" cap="none">
              <a:solidFill>
                <a:srgbClr val="000000"/>
              </a:solidFill>
              <a:latin typeface="Calibri"/>
              <a:ea typeface="Calibri"/>
              <a:cs typeface="Calibri"/>
              <a:sym typeface="Calibri"/>
            </a:endParaRPr>
          </a:p>
          <a:p>
            <a:pPr marL="0" marR="0" lvl="0" indent="0" algn="l" rtl="0">
              <a:lnSpc>
                <a:spcPct val="90000"/>
              </a:lnSpc>
              <a:spcBef>
                <a:spcPts val="1000"/>
              </a:spcBef>
              <a:spcAft>
                <a:spcPts val="0"/>
              </a:spcAft>
              <a:buClr>
                <a:srgbClr val="000000"/>
              </a:buClr>
              <a:buSzPts val="2400"/>
              <a:buFont typeface="Arial"/>
              <a:buNone/>
            </a:pPr>
            <a:endParaRPr sz="2400" b="1" i="1" u="none" strike="noStrike" cap="none">
              <a:solidFill>
                <a:srgbClr val="000000"/>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2"/>
          <p:cNvSpPr/>
          <p:nvPr/>
        </p:nvSpPr>
        <p:spPr>
          <a:xfrm>
            <a:off x="0" y="1"/>
            <a:ext cx="1595017" cy="6857999"/>
          </a:xfrm>
          <a:prstGeom prst="rect">
            <a:avLst/>
          </a:prstGeom>
          <a:solidFill>
            <a:srgbClr val="2F5496"/>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600"/>
              <a:buFont typeface="Arial"/>
              <a:buNone/>
            </a:pPr>
            <a:endParaRPr sz="1600" b="1" i="0" u="none" strike="noStrike" cap="none">
              <a:solidFill>
                <a:schemeClr val="lt1"/>
              </a:solidFill>
              <a:latin typeface="Calibri"/>
              <a:ea typeface="Calibri"/>
              <a:cs typeface="Calibri"/>
              <a:sym typeface="Calibri"/>
            </a:endParaRPr>
          </a:p>
        </p:txBody>
      </p:sp>
      <p:pic>
        <p:nvPicPr>
          <p:cNvPr id="226" name="Google Shape;226;p2"/>
          <p:cNvPicPr preferRelativeResize="0"/>
          <p:nvPr/>
        </p:nvPicPr>
        <p:blipFill rotWithShape="1">
          <a:blip r:embed="rId3">
            <a:alphaModFix/>
          </a:blip>
          <a:srcRect r="78648"/>
          <a:stretch/>
        </p:blipFill>
        <p:spPr>
          <a:xfrm>
            <a:off x="123620" y="5222806"/>
            <a:ext cx="1347775" cy="1411205"/>
          </a:xfrm>
          <a:prstGeom prst="rect">
            <a:avLst/>
          </a:prstGeom>
          <a:noFill/>
          <a:ln>
            <a:noFill/>
          </a:ln>
        </p:spPr>
      </p:pic>
      <p:sp>
        <p:nvSpPr>
          <p:cNvPr id="227" name="Google Shape;227;p2"/>
          <p:cNvSpPr txBox="1"/>
          <p:nvPr/>
        </p:nvSpPr>
        <p:spPr>
          <a:xfrm rot="-5400000">
            <a:off x="-1705369" y="2543694"/>
            <a:ext cx="5005751" cy="64633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600"/>
              <a:buFont typeface="Arial"/>
              <a:buNone/>
            </a:pPr>
            <a:r>
              <a:rPr lang="es-ES" sz="3600" b="1" i="0" u="none" strike="noStrike" cap="none">
                <a:solidFill>
                  <a:schemeClr val="lt1"/>
                </a:solidFill>
                <a:latin typeface="Calibri"/>
                <a:ea typeface="Calibri"/>
                <a:cs typeface="Calibri"/>
                <a:sym typeface="Calibri"/>
              </a:rPr>
              <a:t>DISFAGIA - NUTRICIÓN</a:t>
            </a:r>
            <a:endParaRPr sz="3600" b="1" i="0" u="none" strike="noStrike" cap="none">
              <a:solidFill>
                <a:schemeClr val="lt1"/>
              </a:solidFill>
              <a:latin typeface="Calibri"/>
              <a:ea typeface="Calibri"/>
              <a:cs typeface="Calibri"/>
              <a:sym typeface="Calibri"/>
            </a:endParaRPr>
          </a:p>
        </p:txBody>
      </p:sp>
      <p:sp>
        <p:nvSpPr>
          <p:cNvPr id="228" name="Google Shape;228;p2"/>
          <p:cNvSpPr txBox="1"/>
          <p:nvPr/>
        </p:nvSpPr>
        <p:spPr>
          <a:xfrm>
            <a:off x="1972139" y="363984"/>
            <a:ext cx="9324900" cy="70784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400"/>
              <a:buFont typeface="Arial"/>
              <a:buNone/>
            </a:pPr>
            <a:r>
              <a:rPr lang="es-ES" sz="4000" b="1" i="0" u="none" strike="noStrike" cap="none">
                <a:solidFill>
                  <a:schemeClr val="dk1"/>
                </a:solidFill>
                <a:latin typeface="Calibri"/>
                <a:ea typeface="Calibri"/>
                <a:cs typeface="Calibri"/>
                <a:sym typeface="Calibri"/>
              </a:rPr>
              <a:t>INTERVENCIÓN NUTRICIONAL EN DISFAGIA</a:t>
            </a:r>
            <a:endParaRPr sz="4000" b="0" i="0" u="none" strike="noStrike" cap="none">
              <a:solidFill>
                <a:srgbClr val="000000"/>
              </a:solidFill>
              <a:latin typeface="Arial"/>
              <a:ea typeface="Arial"/>
              <a:cs typeface="Arial"/>
              <a:sym typeface="Arial"/>
            </a:endParaRPr>
          </a:p>
        </p:txBody>
      </p:sp>
      <p:sp>
        <p:nvSpPr>
          <p:cNvPr id="229" name="Google Shape;229;p2"/>
          <p:cNvSpPr txBox="1"/>
          <p:nvPr/>
        </p:nvSpPr>
        <p:spPr>
          <a:xfrm>
            <a:off x="2152837" y="1854397"/>
            <a:ext cx="2450100" cy="685019"/>
          </a:xfrm>
          <a:prstGeom prst="rect">
            <a:avLst/>
          </a:prstGeom>
          <a:noFill/>
          <a:ln>
            <a:noFill/>
          </a:ln>
        </p:spPr>
        <p:txBody>
          <a:bodyPr spcFirstLastPara="1" wrap="square" lIns="91425" tIns="45700" rIns="91425" bIns="45700" anchor="t" anchorCtr="0">
            <a:spAutoFit/>
          </a:bodyPr>
          <a:lstStyle/>
          <a:p>
            <a:pPr marL="0" marR="0" lvl="0" indent="0" algn="l" rtl="0">
              <a:lnSpc>
                <a:spcPct val="107000"/>
              </a:lnSpc>
              <a:spcBef>
                <a:spcPts val="0"/>
              </a:spcBef>
              <a:spcAft>
                <a:spcPts val="0"/>
              </a:spcAft>
              <a:buClr>
                <a:srgbClr val="000000"/>
              </a:buClr>
              <a:buSzPts val="1800"/>
              <a:buFont typeface="Arial"/>
              <a:buNone/>
            </a:pPr>
            <a:r>
              <a:rPr lang="es-ES" sz="1800" b="0" i="0" u="none" strike="noStrike" cap="none">
                <a:solidFill>
                  <a:srgbClr val="000000"/>
                </a:solidFill>
                <a:latin typeface="Calibri"/>
                <a:ea typeface="Calibri"/>
                <a:cs typeface="Calibri"/>
                <a:sym typeface="Calibri"/>
              </a:rPr>
              <a:t>Alteración de la </a:t>
            </a:r>
            <a:r>
              <a:rPr lang="es-ES" sz="1800" b="1" i="0" u="none" strike="noStrike" cap="none">
                <a:solidFill>
                  <a:srgbClr val="2F5496"/>
                </a:solidFill>
                <a:highlight>
                  <a:srgbClr val="FFFF00"/>
                </a:highlight>
                <a:latin typeface="Calibri"/>
                <a:ea typeface="Calibri"/>
                <a:cs typeface="Calibri"/>
                <a:sym typeface="Calibri"/>
              </a:rPr>
              <a:t>EFICACIA</a:t>
            </a:r>
            <a:endParaRPr sz="1400" b="1" i="0" u="none" strike="noStrike" cap="none">
              <a:solidFill>
                <a:srgbClr val="2F5496"/>
              </a:solidFill>
              <a:highlight>
                <a:srgbClr val="FFFF00"/>
              </a:highlight>
              <a:latin typeface="Arial"/>
              <a:ea typeface="Arial"/>
              <a:cs typeface="Arial"/>
              <a:sym typeface="Arial"/>
            </a:endParaRPr>
          </a:p>
        </p:txBody>
      </p:sp>
      <p:sp>
        <p:nvSpPr>
          <p:cNvPr id="230" name="Google Shape;230;p2"/>
          <p:cNvSpPr txBox="1"/>
          <p:nvPr/>
        </p:nvSpPr>
        <p:spPr>
          <a:xfrm>
            <a:off x="5725265" y="1766842"/>
            <a:ext cx="5024700" cy="665700"/>
          </a:xfrm>
          <a:prstGeom prst="rect">
            <a:avLst/>
          </a:prstGeom>
          <a:noFill/>
          <a:ln>
            <a:noFill/>
          </a:ln>
        </p:spPr>
        <p:txBody>
          <a:bodyPr spcFirstLastPara="1" wrap="square" lIns="91425" tIns="45700" rIns="91425" bIns="45700" anchor="t" anchorCtr="0">
            <a:spAutoFit/>
          </a:bodyPr>
          <a:lstStyle/>
          <a:p>
            <a:pPr marL="0" marR="0" lvl="0" indent="0" algn="l" rtl="0">
              <a:lnSpc>
                <a:spcPct val="107000"/>
              </a:lnSpc>
              <a:spcBef>
                <a:spcPts val="0"/>
              </a:spcBef>
              <a:spcAft>
                <a:spcPts val="0"/>
              </a:spcAft>
              <a:buClr>
                <a:srgbClr val="000000"/>
              </a:buClr>
              <a:buSzPts val="1800"/>
              <a:buFont typeface="Arial"/>
              <a:buNone/>
            </a:pPr>
            <a:r>
              <a:rPr lang="es-ES" sz="1800" b="0" i="0" u="none" strike="noStrike" cap="none">
                <a:solidFill>
                  <a:srgbClr val="000000"/>
                </a:solidFill>
                <a:latin typeface="Calibri"/>
                <a:ea typeface="Calibri"/>
                <a:cs typeface="Calibri"/>
                <a:sym typeface="Calibri"/>
              </a:rPr>
              <a:t>Pérdida de la capacidad de alimentarse y mantener un nivel óptimo de nutrición e hidratación.</a:t>
            </a:r>
            <a:endParaRPr sz="1400" b="0" i="0" u="none" strike="noStrike" cap="none">
              <a:solidFill>
                <a:srgbClr val="000000"/>
              </a:solidFill>
              <a:latin typeface="Arial"/>
              <a:ea typeface="Arial"/>
              <a:cs typeface="Arial"/>
              <a:sym typeface="Arial"/>
            </a:endParaRPr>
          </a:p>
        </p:txBody>
      </p:sp>
      <p:sp>
        <p:nvSpPr>
          <p:cNvPr id="231" name="Google Shape;231;p2"/>
          <p:cNvSpPr txBox="1"/>
          <p:nvPr/>
        </p:nvSpPr>
        <p:spPr>
          <a:xfrm>
            <a:off x="2152837" y="2661177"/>
            <a:ext cx="2450100" cy="685019"/>
          </a:xfrm>
          <a:prstGeom prst="rect">
            <a:avLst/>
          </a:prstGeom>
          <a:noFill/>
          <a:ln>
            <a:noFill/>
          </a:ln>
        </p:spPr>
        <p:txBody>
          <a:bodyPr spcFirstLastPara="1" wrap="square" lIns="91425" tIns="45700" rIns="91425" bIns="45700" anchor="t" anchorCtr="0">
            <a:spAutoFit/>
          </a:bodyPr>
          <a:lstStyle/>
          <a:p>
            <a:pPr marL="0" marR="0" lvl="0" indent="0" algn="l" rtl="0">
              <a:lnSpc>
                <a:spcPct val="107000"/>
              </a:lnSpc>
              <a:spcBef>
                <a:spcPts val="0"/>
              </a:spcBef>
              <a:spcAft>
                <a:spcPts val="0"/>
              </a:spcAft>
              <a:buClr>
                <a:srgbClr val="000000"/>
              </a:buClr>
              <a:buSzPts val="1800"/>
              <a:buFont typeface="Arial"/>
              <a:buNone/>
            </a:pPr>
            <a:r>
              <a:rPr lang="es-ES" sz="1800" b="0" i="0" u="none" strike="noStrike" cap="none">
                <a:solidFill>
                  <a:srgbClr val="000000"/>
                </a:solidFill>
                <a:latin typeface="Calibri"/>
                <a:ea typeface="Calibri"/>
                <a:cs typeface="Calibri"/>
                <a:sym typeface="Calibri"/>
              </a:rPr>
              <a:t>Alteración de la </a:t>
            </a:r>
            <a:r>
              <a:rPr lang="es-ES" sz="1800" b="1" i="0" u="none" strike="noStrike" cap="none">
                <a:solidFill>
                  <a:srgbClr val="2F5496"/>
                </a:solidFill>
                <a:highlight>
                  <a:srgbClr val="FFFF00"/>
                </a:highlight>
                <a:latin typeface="Calibri"/>
                <a:ea typeface="Calibri"/>
                <a:cs typeface="Calibri"/>
                <a:sym typeface="Calibri"/>
              </a:rPr>
              <a:t>SEGURIDAD</a:t>
            </a:r>
            <a:endParaRPr sz="1400" b="0" i="0" u="none" strike="noStrike" cap="none">
              <a:solidFill>
                <a:srgbClr val="2F5496"/>
              </a:solidFill>
              <a:highlight>
                <a:srgbClr val="FFFF00"/>
              </a:highlight>
              <a:latin typeface="Arial"/>
              <a:ea typeface="Arial"/>
              <a:cs typeface="Arial"/>
              <a:sym typeface="Arial"/>
            </a:endParaRPr>
          </a:p>
        </p:txBody>
      </p:sp>
      <p:sp>
        <p:nvSpPr>
          <p:cNvPr id="232" name="Google Shape;232;p2"/>
          <p:cNvSpPr txBox="1"/>
          <p:nvPr/>
        </p:nvSpPr>
        <p:spPr>
          <a:xfrm>
            <a:off x="5725265" y="2451362"/>
            <a:ext cx="5024700" cy="962400"/>
          </a:xfrm>
          <a:prstGeom prst="rect">
            <a:avLst/>
          </a:prstGeom>
          <a:noFill/>
          <a:ln>
            <a:noFill/>
          </a:ln>
        </p:spPr>
        <p:txBody>
          <a:bodyPr spcFirstLastPara="1" wrap="square" lIns="91425" tIns="45700" rIns="91425" bIns="45700" anchor="t" anchorCtr="0">
            <a:spAutoFit/>
          </a:bodyPr>
          <a:lstStyle/>
          <a:p>
            <a:pPr marL="0" marR="0" lvl="0" indent="0" algn="l" rtl="0">
              <a:lnSpc>
                <a:spcPct val="107000"/>
              </a:lnSpc>
              <a:spcBef>
                <a:spcPts val="0"/>
              </a:spcBef>
              <a:spcAft>
                <a:spcPts val="0"/>
              </a:spcAft>
              <a:buClr>
                <a:srgbClr val="000000"/>
              </a:buClr>
              <a:buSzPts val="1800"/>
              <a:buFont typeface="Arial"/>
              <a:buNone/>
            </a:pPr>
            <a:r>
              <a:rPr lang="es-ES" sz="1800" b="0" i="0" u="none" strike="noStrike" cap="none">
                <a:solidFill>
                  <a:srgbClr val="000000"/>
                </a:solidFill>
                <a:latin typeface="Calibri"/>
                <a:ea typeface="Calibri"/>
                <a:cs typeface="Calibri"/>
                <a:sym typeface="Calibri"/>
              </a:rPr>
              <a:t>Pérdida de la capacidad de realizar la ingesta sin peligro de que ocurra pasaje de alimento al sistema respiratorio.</a:t>
            </a:r>
            <a:endParaRPr sz="1400" b="0" i="0" u="none" strike="noStrike" cap="none">
              <a:solidFill>
                <a:srgbClr val="000000"/>
              </a:solidFill>
              <a:latin typeface="Arial"/>
              <a:ea typeface="Arial"/>
              <a:cs typeface="Arial"/>
              <a:sym typeface="Arial"/>
            </a:endParaRPr>
          </a:p>
        </p:txBody>
      </p:sp>
      <p:sp>
        <p:nvSpPr>
          <p:cNvPr id="233" name="Google Shape;233;p2"/>
          <p:cNvSpPr txBox="1"/>
          <p:nvPr/>
        </p:nvSpPr>
        <p:spPr>
          <a:xfrm>
            <a:off x="2022852" y="3431248"/>
            <a:ext cx="8802000" cy="421614"/>
          </a:xfrm>
          <a:prstGeom prst="rect">
            <a:avLst/>
          </a:prstGeom>
          <a:solidFill>
            <a:srgbClr val="D5DBE5"/>
          </a:solidFill>
          <a:ln>
            <a:noFill/>
          </a:ln>
        </p:spPr>
        <p:txBody>
          <a:bodyPr spcFirstLastPara="1" wrap="square" lIns="91425" tIns="45700" rIns="91425" bIns="45700" anchor="t" anchorCtr="0">
            <a:spAutoFit/>
          </a:bodyPr>
          <a:lstStyle/>
          <a:p>
            <a:pPr marL="457200" marR="0" lvl="0" indent="-342900" algn="l" rtl="0">
              <a:lnSpc>
                <a:spcPct val="107000"/>
              </a:lnSpc>
              <a:spcBef>
                <a:spcPts val="0"/>
              </a:spcBef>
              <a:spcAft>
                <a:spcPts val="0"/>
              </a:spcAft>
              <a:buClr>
                <a:schemeClr val="dk1"/>
              </a:buClr>
              <a:buSzPts val="1800"/>
              <a:buFont typeface="Calibri"/>
              <a:buAutoNum type="arabicPeriod" startAt="2"/>
            </a:pPr>
            <a:r>
              <a:rPr lang="es-ES" sz="2000" b="1" i="0" u="none" strike="noStrike" cap="none">
                <a:solidFill>
                  <a:schemeClr val="dk1"/>
                </a:solidFill>
                <a:latin typeface="Calibri"/>
                <a:ea typeface="Calibri"/>
                <a:cs typeface="Calibri"/>
                <a:sym typeface="Calibri"/>
              </a:rPr>
              <a:t>VÍA DE ALIMENTACIÓN </a:t>
            </a:r>
            <a:endParaRPr sz="2000" b="1" i="0" u="none" strike="noStrike" cap="none">
              <a:solidFill>
                <a:schemeClr val="dk1"/>
              </a:solidFill>
              <a:latin typeface="Calibri"/>
              <a:ea typeface="Calibri"/>
              <a:cs typeface="Calibri"/>
              <a:sym typeface="Calibri"/>
            </a:endParaRPr>
          </a:p>
        </p:txBody>
      </p:sp>
      <p:sp>
        <p:nvSpPr>
          <p:cNvPr id="234" name="Google Shape;234;p2"/>
          <p:cNvSpPr txBox="1"/>
          <p:nvPr/>
        </p:nvSpPr>
        <p:spPr>
          <a:xfrm>
            <a:off x="2022852" y="1246892"/>
            <a:ext cx="8802000" cy="388656"/>
          </a:xfrm>
          <a:prstGeom prst="rect">
            <a:avLst/>
          </a:prstGeom>
          <a:solidFill>
            <a:srgbClr val="D5DBE5"/>
          </a:solidFill>
          <a:ln>
            <a:noFill/>
          </a:ln>
        </p:spPr>
        <p:txBody>
          <a:bodyPr spcFirstLastPara="1" wrap="square" lIns="91425" tIns="45700" rIns="91425" bIns="45700" anchor="t" anchorCtr="0">
            <a:spAutoFit/>
          </a:bodyPr>
          <a:lstStyle/>
          <a:p>
            <a:pPr marL="457200" marR="0" lvl="0" indent="-342900" algn="l" rtl="0">
              <a:lnSpc>
                <a:spcPct val="107000"/>
              </a:lnSpc>
              <a:spcBef>
                <a:spcPts val="0"/>
              </a:spcBef>
              <a:spcAft>
                <a:spcPts val="0"/>
              </a:spcAft>
              <a:buClr>
                <a:schemeClr val="dk1"/>
              </a:buClr>
              <a:buSzPts val="1800"/>
              <a:buFont typeface="Arial"/>
              <a:buAutoNum type="arabicPeriod"/>
            </a:pPr>
            <a:r>
              <a:rPr lang="es-ES" sz="1800" b="1" i="0" u="none" strike="noStrike" cap="none">
                <a:solidFill>
                  <a:schemeClr val="dk1"/>
                </a:solidFill>
                <a:latin typeface="Calibri"/>
                <a:ea typeface="Calibri"/>
                <a:cs typeface="Calibri"/>
                <a:sym typeface="Calibri"/>
              </a:rPr>
              <a:t>GRAVEDAD DE LA ALTERACIÓN</a:t>
            </a:r>
            <a:endParaRPr sz="1800" b="1" i="0" u="none" strike="noStrike" cap="none">
              <a:solidFill>
                <a:schemeClr val="dk1"/>
              </a:solidFill>
              <a:latin typeface="Calibri"/>
              <a:ea typeface="Calibri"/>
              <a:cs typeface="Calibri"/>
              <a:sym typeface="Calibri"/>
            </a:endParaRPr>
          </a:p>
        </p:txBody>
      </p:sp>
      <p:sp>
        <p:nvSpPr>
          <p:cNvPr id="235" name="Google Shape;235;p2"/>
          <p:cNvSpPr txBox="1"/>
          <p:nvPr/>
        </p:nvSpPr>
        <p:spPr>
          <a:xfrm>
            <a:off x="2338653" y="3993119"/>
            <a:ext cx="3552300" cy="923400"/>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chemeClr val="dk1"/>
              </a:buClr>
              <a:buSzPts val="1800"/>
              <a:buFont typeface="Arial"/>
              <a:buChar char="•"/>
            </a:pPr>
            <a:r>
              <a:rPr lang="es-ES" sz="1800" b="0" i="0" u="none" strike="noStrike" cap="none">
                <a:solidFill>
                  <a:schemeClr val="dk1"/>
                </a:solidFill>
                <a:latin typeface="Calibri"/>
                <a:ea typeface="Calibri"/>
                <a:cs typeface="Calibri"/>
                <a:sym typeface="Calibri"/>
              </a:rPr>
              <a:t>Enteral exclusiva</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chemeClr val="dk1"/>
              </a:buClr>
              <a:buSzPts val="1800"/>
              <a:buFont typeface="Calibri"/>
              <a:buChar char="•"/>
            </a:pPr>
            <a:r>
              <a:rPr lang="es-ES" sz="1800" b="0" i="0" u="none" strike="noStrike" cap="none">
                <a:solidFill>
                  <a:schemeClr val="dk1"/>
                </a:solidFill>
                <a:latin typeface="Calibri"/>
                <a:ea typeface="Calibri"/>
                <a:cs typeface="Calibri"/>
                <a:sym typeface="Calibri"/>
              </a:rPr>
              <a:t>Mixta (enteral + oral)</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chemeClr val="dk1"/>
              </a:buClr>
              <a:buSzPts val="1800"/>
              <a:buFont typeface="Calibri"/>
              <a:buChar char="•"/>
            </a:pPr>
            <a:r>
              <a:rPr lang="es-ES" sz="1800" b="0" i="0" u="none" strike="noStrike" cap="none">
                <a:solidFill>
                  <a:schemeClr val="dk1"/>
                </a:solidFill>
                <a:latin typeface="Calibri"/>
                <a:ea typeface="Calibri"/>
                <a:cs typeface="Calibri"/>
                <a:sym typeface="Calibri"/>
              </a:rPr>
              <a:t>Oral</a:t>
            </a:r>
            <a:endParaRPr sz="1400" b="0" i="0" u="none" strike="noStrike" cap="none">
              <a:solidFill>
                <a:srgbClr val="000000"/>
              </a:solidFill>
              <a:latin typeface="Arial"/>
              <a:ea typeface="Arial"/>
              <a:cs typeface="Arial"/>
              <a:sym typeface="Arial"/>
            </a:endParaRPr>
          </a:p>
        </p:txBody>
      </p:sp>
      <p:sp>
        <p:nvSpPr>
          <p:cNvPr id="236" name="Google Shape;236;p2"/>
          <p:cNvSpPr txBox="1"/>
          <p:nvPr/>
        </p:nvSpPr>
        <p:spPr>
          <a:xfrm>
            <a:off x="2022852" y="5184574"/>
            <a:ext cx="8802000" cy="421614"/>
          </a:xfrm>
          <a:prstGeom prst="rect">
            <a:avLst/>
          </a:prstGeom>
          <a:solidFill>
            <a:srgbClr val="D5DBE5"/>
          </a:solidFill>
          <a:ln>
            <a:noFill/>
          </a:ln>
        </p:spPr>
        <p:txBody>
          <a:bodyPr spcFirstLastPara="1" wrap="square" lIns="91425" tIns="45700" rIns="91425" bIns="45700" anchor="t" anchorCtr="0">
            <a:spAutoFit/>
          </a:bodyPr>
          <a:lstStyle/>
          <a:p>
            <a:pPr marL="457200" marR="0" lvl="0" indent="-342900" algn="l" rtl="0">
              <a:lnSpc>
                <a:spcPct val="107000"/>
              </a:lnSpc>
              <a:spcBef>
                <a:spcPts val="0"/>
              </a:spcBef>
              <a:spcAft>
                <a:spcPts val="0"/>
              </a:spcAft>
              <a:buClr>
                <a:schemeClr val="dk1"/>
              </a:buClr>
              <a:buSzPts val="1800"/>
              <a:buFont typeface="Calibri"/>
              <a:buAutoNum type="arabicPeriod" startAt="3"/>
            </a:pPr>
            <a:r>
              <a:rPr lang="es-ES" sz="2000" b="1" i="0" u="none" strike="noStrike" cap="none">
                <a:solidFill>
                  <a:schemeClr val="dk1"/>
                </a:solidFill>
                <a:latin typeface="Calibri"/>
                <a:ea typeface="Calibri"/>
                <a:cs typeface="Calibri"/>
                <a:sym typeface="Calibri"/>
              </a:rPr>
              <a:t>INTERVENCIÓN TERAPÉUTICA NUTRICIONAL</a:t>
            </a:r>
            <a:endParaRPr sz="2000" b="1" i="0" u="none" strike="noStrike" cap="none">
              <a:solidFill>
                <a:schemeClr val="dk1"/>
              </a:solidFill>
              <a:latin typeface="Calibri"/>
              <a:ea typeface="Calibri"/>
              <a:cs typeface="Calibri"/>
              <a:sym typeface="Calibri"/>
            </a:endParaRPr>
          </a:p>
        </p:txBody>
      </p:sp>
      <p:sp>
        <p:nvSpPr>
          <p:cNvPr id="237" name="Google Shape;237;p2"/>
          <p:cNvSpPr txBox="1"/>
          <p:nvPr/>
        </p:nvSpPr>
        <p:spPr>
          <a:xfrm>
            <a:off x="5667372" y="6429396"/>
            <a:ext cx="6215106" cy="184666"/>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600"/>
              <a:buFont typeface="Arial"/>
              <a:buNone/>
            </a:pPr>
            <a:r>
              <a:rPr lang="es-ES" sz="600" b="0" i="0" u="none" strike="noStrike" cap="none">
                <a:solidFill>
                  <a:srgbClr val="000000"/>
                </a:solidFill>
                <a:latin typeface="Arial"/>
                <a:ea typeface="Arial"/>
                <a:cs typeface="Arial"/>
                <a:sym typeface="Arial"/>
              </a:rPr>
              <a:t>Guía De Nutrición De Personas Con Disfagia, Centro De Referencia Estatal De Atención Al Daño Cerebral, Ministerio De Sanidad Servicios Sociales E Igualdad , 2017 España</a:t>
            </a:r>
            <a:endParaRPr sz="600" b="0" i="0" u="none" strike="noStrike" cap="none">
              <a:solidFill>
                <a:srgbClr val="000000"/>
              </a:solidFill>
              <a:latin typeface="Arial"/>
              <a:ea typeface="Arial"/>
              <a:cs typeface="Arial"/>
              <a:sym typeface="Arial"/>
            </a:endParaRPr>
          </a:p>
        </p:txBody>
      </p:sp>
      <p:sp>
        <p:nvSpPr>
          <p:cNvPr id="238" name="Google Shape;238;p2"/>
          <p:cNvSpPr/>
          <p:nvPr/>
        </p:nvSpPr>
        <p:spPr>
          <a:xfrm>
            <a:off x="4114803" y="2101330"/>
            <a:ext cx="1390261" cy="147348"/>
          </a:xfrm>
          <a:prstGeom prst="rightArrow">
            <a:avLst>
              <a:gd name="adj1" fmla="val 50000"/>
              <a:gd name="adj2" fmla="val 50000"/>
            </a:avLst>
          </a:prstGeom>
          <a:solidFill>
            <a:schemeClr val="accent1"/>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39" name="Google Shape;239;p2"/>
          <p:cNvSpPr/>
          <p:nvPr/>
        </p:nvSpPr>
        <p:spPr>
          <a:xfrm>
            <a:off x="4114803" y="2866859"/>
            <a:ext cx="1390261" cy="147348"/>
          </a:xfrm>
          <a:prstGeom prst="rightArrow">
            <a:avLst>
              <a:gd name="adj1" fmla="val 50000"/>
              <a:gd name="adj2" fmla="val 50000"/>
            </a:avLst>
          </a:prstGeom>
          <a:solidFill>
            <a:schemeClr val="accent1"/>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240" name="Google Shape;240;p2" descr="Nutrición enteral y parenteral - Cursos Online"/>
          <p:cNvPicPr preferRelativeResize="0"/>
          <p:nvPr/>
        </p:nvPicPr>
        <p:blipFill rotWithShape="1">
          <a:blip r:embed="rId4">
            <a:alphaModFix/>
          </a:blip>
          <a:srcRect/>
          <a:stretch/>
        </p:blipFill>
        <p:spPr>
          <a:xfrm flipH="1">
            <a:off x="5342268" y="3881393"/>
            <a:ext cx="1292321" cy="1303181"/>
          </a:xfrm>
          <a:prstGeom prst="rect">
            <a:avLst/>
          </a:prstGeom>
          <a:noFill/>
          <a:ln>
            <a:noFill/>
          </a:ln>
        </p:spPr>
      </p:pic>
      <p:pic>
        <p:nvPicPr>
          <p:cNvPr id="241" name="Google Shape;241;p2" descr="La Alimentación - Consejos y recetas"/>
          <p:cNvPicPr preferRelativeResize="0"/>
          <p:nvPr/>
        </p:nvPicPr>
        <p:blipFill rotWithShape="1">
          <a:blip r:embed="rId5">
            <a:alphaModFix/>
          </a:blip>
          <a:srcRect l="20892" r="27805"/>
          <a:stretch/>
        </p:blipFill>
        <p:spPr>
          <a:xfrm>
            <a:off x="7013281" y="4029850"/>
            <a:ext cx="1881287" cy="1005582"/>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34"/>
                                        </p:tgtEl>
                                        <p:attrNameLst>
                                          <p:attrName>style.visibility</p:attrName>
                                        </p:attrNameLst>
                                      </p:cBhvr>
                                      <p:to>
                                        <p:strVal val="visible"/>
                                      </p:to>
                                    </p:set>
                                    <p:anim calcmode="lin" valueType="num">
                                      <p:cBhvr additive="base">
                                        <p:cTn id="7" dur="500"/>
                                        <p:tgtEl>
                                          <p:spTgt spid="234"/>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233">
                                            <p:txEl>
                                              <p:pRg st="0" end="0"/>
                                            </p:txEl>
                                          </p:spTgt>
                                        </p:tgtEl>
                                        <p:attrNameLst>
                                          <p:attrName>style.visibility</p:attrName>
                                        </p:attrNameLst>
                                      </p:cBhvr>
                                      <p:to>
                                        <p:strVal val="visible"/>
                                      </p:to>
                                    </p:set>
                                    <p:anim calcmode="lin" valueType="num">
                                      <p:cBhvr additive="base">
                                        <p:cTn id="12" dur="500"/>
                                        <p:tgtEl>
                                          <p:spTgt spid="23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236"/>
                                        </p:tgtEl>
                                        <p:attrNameLst>
                                          <p:attrName>style.visibility</p:attrName>
                                        </p:attrNameLst>
                                      </p:cBhvr>
                                      <p:to>
                                        <p:strVal val="visible"/>
                                      </p:to>
                                    </p:set>
                                    <p:anim calcmode="lin" valueType="num">
                                      <p:cBhvr additive="base">
                                        <p:cTn id="17" dur="500"/>
                                        <p:tgtEl>
                                          <p:spTgt spid="236"/>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29"/>
                                        </p:tgtEl>
                                        <p:attrNameLst>
                                          <p:attrName>style.visibility</p:attrName>
                                        </p:attrNameLst>
                                      </p:cBhvr>
                                      <p:to>
                                        <p:strVal val="visible"/>
                                      </p:to>
                                    </p:set>
                                    <p:animEffect transition="in" filter="fade">
                                      <p:cBhvr>
                                        <p:cTn id="22" dur="500"/>
                                        <p:tgtEl>
                                          <p:spTgt spid="22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31"/>
                                        </p:tgtEl>
                                        <p:attrNameLst>
                                          <p:attrName>style.visibility</p:attrName>
                                        </p:attrNameLst>
                                      </p:cBhvr>
                                      <p:to>
                                        <p:strVal val="visible"/>
                                      </p:to>
                                    </p:set>
                                    <p:animEffect transition="in" filter="fade">
                                      <p:cBhvr>
                                        <p:cTn id="27" dur="500"/>
                                        <p:tgtEl>
                                          <p:spTgt spid="23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30"/>
                                        </p:tgtEl>
                                        <p:attrNameLst>
                                          <p:attrName>style.visibility</p:attrName>
                                        </p:attrNameLst>
                                      </p:cBhvr>
                                      <p:to>
                                        <p:strVal val="visible"/>
                                      </p:to>
                                    </p:set>
                                    <p:animEffect transition="in" filter="fade">
                                      <p:cBhvr>
                                        <p:cTn id="32" dur="500"/>
                                        <p:tgtEl>
                                          <p:spTgt spid="230"/>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32"/>
                                        </p:tgtEl>
                                        <p:attrNameLst>
                                          <p:attrName>style.visibility</p:attrName>
                                        </p:attrNameLst>
                                      </p:cBhvr>
                                      <p:to>
                                        <p:strVal val="visible"/>
                                      </p:to>
                                    </p:set>
                                    <p:animEffect transition="in" filter="fade">
                                      <p:cBhvr>
                                        <p:cTn id="37" dur="500"/>
                                        <p:tgtEl>
                                          <p:spTgt spid="232"/>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35"/>
                                        </p:tgtEl>
                                        <p:attrNameLst>
                                          <p:attrName>style.visibility</p:attrName>
                                        </p:attrNameLst>
                                      </p:cBhvr>
                                      <p:to>
                                        <p:strVal val="visible"/>
                                      </p:to>
                                    </p:set>
                                    <p:animEffect transition="in" filter="fade">
                                      <p:cBhvr>
                                        <p:cTn id="42" dur="500"/>
                                        <p:tgtEl>
                                          <p:spTgt spid="2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141</TotalTime>
  <Words>2935</Words>
  <Application>Microsoft Office PowerPoint</Application>
  <PresentationFormat>Panorámica</PresentationFormat>
  <Paragraphs>360</Paragraphs>
  <Slides>34</Slides>
  <Notes>34</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34</vt:i4>
      </vt:variant>
    </vt:vector>
  </HeadingPairs>
  <TitlesOfParts>
    <vt:vector size="38" baseType="lpstr">
      <vt:lpstr>Arial</vt:lpstr>
      <vt:lpstr>Calibri</vt:lpstr>
      <vt:lpstr>Noto Sans Symbols</vt:lpstr>
      <vt:lpstr>Tema de Office</vt:lpstr>
      <vt:lpstr>Presentación de PowerPoint</vt:lpstr>
      <vt:lpstr>¿QUÉ ES LA DEGLUCIÓN?</vt:lpstr>
      <vt:lpstr>FISIOLOGÍA</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MODIFICACIÓN CONSISTENCIAS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 Comprometen la seguridad de la deglución.  </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Camila Fortunato</dc:creator>
  <cp:lastModifiedBy>Rayts</cp:lastModifiedBy>
  <cp:revision>2</cp:revision>
  <dcterms:created xsi:type="dcterms:W3CDTF">2021-08-09T15:27:21Z</dcterms:created>
  <dcterms:modified xsi:type="dcterms:W3CDTF">2021-10-19T01:53:57Z</dcterms:modified>
</cp:coreProperties>
</file>